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Good morning gentlemen and members of the board. Today, heavy industry faces a quiet crisis of productivity.</a:t>
            </a:r>
          </a:p>
          <a:p/>
          <a:p>
            <a:r>
              <a:t>Your power plants, refineries, and manufacturing facilities generate hundreds of thousands of sensor readings every single second. Yet over 80% of that data sits completely cold in historians.</a:t>
            </a:r>
          </a:p>
          <a:p/>
          <a:p>
            <a:r>
              <a:t>When a multi-million-dollar turbine trips or a chemical distillation column drifts off-spec, the damage is already done. Today, we are not introducing another monitoring dashboard. We are introducing the industrial nervous system: Terrestrial Platform.</a:t>
            </a:r>
          </a:p>
          <a:p/>
          <a:p>
            <a:r>
              <a:t>--- TALKING POINTS ---</a:t>
            </a:r>
          </a:p>
          <a:p>
            <a:r>
              <a:t>- 80%+ of plant telemetry sits unmonitored in historians</a:t>
            </a:r>
          </a:p>
          <a:p>
            <a:r>
              <a:t>- Reactive alarms trigger only after physical damage occurs</a:t>
            </a:r>
          </a:p>
          <a:p>
            <a:r>
              <a:t>- Terrestrial Platform transforms passive sensors into closed-loop autonomy</a:t>
            </a:r>
          </a:p>
          <a:p>
            <a:r>
              <a:t>- Target Audience: CEOs, CFOs, COOs, and Plant Directors</a:t>
            </a:r>
          </a:p>
          <a:p/>
          <a:p>
            <a:r>
              <a:t>PRESENTER TIP: Speak with steady, grounded authority. Pause after '80% of data sits completely cold'.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For thirty years, industry has accepted static SCADA. If a bearing temperature exceeds 95 degrees, an alarm rings. That is not intelligence; that is an obituary for your machinery.</a:t>
            </a:r>
          </a:p>
          <a:p/>
          <a:p>
            <a:r>
              <a:t>Terrestrial Platform delivers true Level 4 Supervisory Autonomy. Instead of waiting for an alarm, our physics-informed models anticipate multi-variable drift up to 72 hours in advance.</a:t>
            </a:r>
          </a:p>
          <a:p/>
          <a:p>
            <a:r>
              <a:t>More importantly, we don't just alert your operators—our edge engine calculates optimal supervisory setpoints and safely closes the loop in sub-25 milliseconds.</a:t>
            </a:r>
          </a:p>
          <a:p/>
          <a:p>
            <a:r>
              <a:t>--- TALKING POINTS ---</a:t>
            </a:r>
          </a:p>
          <a:p>
            <a:r>
              <a:t>- Traditional SCADA is merely a post-mortem indicator</a:t>
            </a:r>
          </a:p>
          <a:p>
            <a:r>
              <a:t>- 72-hour multi-variable predictive trajectory lookahead</a:t>
            </a:r>
          </a:p>
          <a:p>
            <a:r>
              <a:t>- Sub-25 millisecond automated supervisory closed-loop actuation</a:t>
            </a:r>
          </a:p>
          <a:p>
            <a:r>
              <a:t>- Operators transition from reactive fire-fighters to supervisory governors</a:t>
            </a:r>
          </a:p>
          <a:p/>
          <a:p>
            <a:r>
              <a:t>PRESENTER TIP: Contrast the word 'Obituary' with 'Autonomous Anticipation' to emphasize the mindset shift.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Let us talk about numbers that directly impact your quarterly financial statements.</a:t>
            </a:r>
          </a:p>
          <a:p/>
          <a:p>
            <a:r>
              <a:t>Across energy, utilities, and continuous process plants, Terrestrial Platform delivers an immediate 2% to 5% reduction in specific fuel and power consumption.</a:t>
            </a:r>
          </a:p>
          <a:p/>
          <a:p>
            <a:r>
              <a:t>We reduce unplanned downtime events by up to 70%, increase overall asset lifetime by 22%, and free up working capital. For a 500-megawatt generation unit or medium refinery, this translates to $3.2 Million to $8.5 Million in recurring annual EBITDA expansion.</a:t>
            </a:r>
          </a:p>
          <a:p/>
          <a:p>
            <a:r>
              <a:t>--- TALKING POINTS ---</a:t>
            </a:r>
          </a:p>
          <a:p>
            <a:r>
              <a:t>- 2% - 5% verified specific fuel and power consumption reduction</a:t>
            </a:r>
          </a:p>
          <a:p>
            <a:r>
              <a:t>- Up to 70% reduction in catastrophic unplanned outages</a:t>
            </a:r>
          </a:p>
          <a:p>
            <a:r>
              <a:t>- 22% extension in high-capital rotating asset operational lifespan</a:t>
            </a:r>
          </a:p>
          <a:p>
            <a:r>
              <a:t>- Verifiable project payback achieved within 4 to 6 months</a:t>
            </a:r>
          </a:p>
          <a:p/>
          <a:p>
            <a:r>
              <a:t>PRESENTER TIP: CFOs lean in when you mention EBITDA expansion. Show confidence on the 4-6 month payback.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Many software vendors will try to pitch you generic artificial intelligence or generative LLMs for your industrial plant. Let us be unequivocal: Generative LLMs hallucinate.</a:t>
            </a:r>
          </a:p>
          <a:p/>
          <a:p>
            <a:r>
              <a:t>A hallucination on a consumer smartphone is an annoyance. A hallucination on a 1,000-degree boiler or high-voltage substation is an industrial catastrophe.</a:t>
            </a:r>
          </a:p>
          <a:p/>
          <a:p>
            <a:r>
              <a:t>Terrestrial Platform embeds first-principles physics laws—Navier-Stokes fluid dynamics, ASME steam tables, and ISO vibration thresholds—directly into our Neural Operators. If an actuation violates conservation of energy, the physics layer mathematically rejects it.</a:t>
            </a:r>
          </a:p>
          <a:p/>
          <a:p>
            <a:r>
              <a:t>--- TALKING POINTS ---</a:t>
            </a:r>
          </a:p>
          <a:p>
            <a:r>
              <a:t>- Statistical LLMs hallucinate and lack physical ground truth</a:t>
            </a:r>
          </a:p>
          <a:p>
            <a:r>
              <a:t>- Physics-Informed Neural Operators (PINO) enforce thermodynamic laws</a:t>
            </a:r>
          </a:p>
          <a:p>
            <a:r>
              <a:t>- Strict adherence to ASME, ISO 10816, and IEC safety standards</a:t>
            </a:r>
          </a:p>
          <a:p>
            <a:r>
              <a:t>- Deterministic, mathematically bounded actuation guardrails</a:t>
            </a:r>
          </a:p>
          <a:p/>
          <a:p>
            <a:r>
              <a:t>PRESENTER TIP: Use this slide to eliminate competition from generic tech giants who lack heavy industrial domain.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Your Chief Operating Officer's biggest hesitation is always: 'Will this shut down my plant during installation?' The answer is a categorical no.</a:t>
            </a:r>
          </a:p>
          <a:p/>
          <a:p>
            <a:r>
              <a:t>Terrestrial Platform is completely non-intrusive. We deploy as a containerized edge runtime onto an existing industrial PC or VM. We interface non-intrusively with your existing Honeywell, Yokogawa, Siemens, or ABB DCS over OPC UA and Modbus.</a:t>
            </a:r>
          </a:p>
          <a:p/>
          <a:p>
            <a:r>
              <a:t>There is zero hardware rewiring, zero DCS logic modification, and zero plant downtime. We ingest and normalize your plant telemetry in under 48 hours.</a:t>
            </a:r>
          </a:p>
          <a:p/>
          <a:p>
            <a:r>
              <a:t>--- TALKING POINTS ---</a:t>
            </a:r>
          </a:p>
          <a:p>
            <a:r>
              <a:t>- 100% non-intrusive containerized software edge deployment</a:t>
            </a:r>
          </a:p>
          <a:p>
            <a:r>
              <a:t>- Native interoperability with all legacy DCS and PLC vendors</a:t>
            </a:r>
          </a:p>
          <a:p>
            <a:r>
              <a:t>- Zero plant shutdown required during installation and commissioning</a:t>
            </a:r>
          </a:p>
          <a:p>
            <a:r>
              <a:t>- Historian telemetry normalized and operational in 48 hours</a:t>
            </a:r>
          </a:p>
          <a:p/>
          <a:p>
            <a:r>
              <a:t>PRESENTER TIP: Address the fear of downtime immediately. Emphasize 'Zero Rip-and-Replace'.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We do not ask for a multi-million-dollar leap of faith. We believe enterprise software should earn its trust on the plant floor.</a:t>
            </a:r>
          </a:p>
          <a:p/>
          <a:p>
            <a:r>
              <a:t>We propose a bounded 48-hour pilot on a single critical asset train—be it your primary boiler, feed pump, gas turbine, or chiller system.</a:t>
            </a:r>
          </a:p>
          <a:p/>
          <a:p>
            <a:r>
              <a:t>We will connect in two days, run in shadow mode for two weeks, and verify the quantifiable efficiency gains directly against your existing historian data. Let us start with one asset and let the numbers speak for themselves.</a:t>
            </a:r>
          </a:p>
          <a:p/>
          <a:p>
            <a:r>
              <a:t>--- TALKING POINTS ---</a:t>
            </a:r>
          </a:p>
          <a:p>
            <a:r>
              <a:t>- Bounded pilot on a single critical asset train</a:t>
            </a:r>
          </a:p>
          <a:p>
            <a:r>
              <a:t>- 48-hour turnkey onboarding in shadow observation mode</a:t>
            </a:r>
          </a:p>
          <a:p>
            <a:r>
              <a:t>- Direct comparison against historical baseline data</a:t>
            </a:r>
          </a:p>
          <a:p>
            <a:r>
              <a:t>- Clear go/no-go milestone review at Day 14</a:t>
            </a:r>
          </a:p>
          <a:p/>
          <a:p>
            <a:r>
              <a:t>PRESENTER TIP: End with clear momentum. Hand over the one-page Pilot Agreement template.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SPEECH SCRIPT ---</a:t>
            </a:r>
          </a:p>
          <a:p/>
          <a:p>
            <a:r>
              <a:t>Question: 'Why can't our current DCS vendor (Siemens/Honeywell) do this?' Rebuttal: DCS vendors sell proprietary hardware controllers. Their business model depends on vendor lock-in. Terrestrial Platform is hardware-agnostic and unifies all vendor silos with neural physics models.</a:t>
            </a:r>
          </a:p>
          <a:p/>
          <a:p>
            <a:r>
              <a:t>Question: 'What about cybersecurity in air-gapped critical infrastructure?' Rebuttal: Terrestrial Edge runs 100% on-premise without requiring outbound internet access. It conforms to IEC 62443 cyber architecture.</a:t>
            </a:r>
          </a:p>
          <a:p/>
          <a:p>
            <a:r>
              <a:t>Question: 'What if an autonomous setpoint causes an issue?' Rebuttal: Level 1 hardwired Safety Instrumented Systems (SIS) always take precedence, and operators maintain instantaneous bumpless manual override.</a:t>
            </a:r>
          </a:p>
          <a:p/>
          <a:p>
            <a:r>
              <a:t>--- TALKING POINTS ---</a:t>
            </a:r>
          </a:p>
          <a:p>
            <a:r>
              <a:t>- DCS Vendor Lock-in Rebuttal: Agnostic across ABB, Siemens, Emerson, Yokogawa</a:t>
            </a:r>
          </a:p>
          <a:p>
            <a:r>
              <a:t>- Air-Gap Security Rebuttal: Full on-premise execution with zero internet dependency</a:t>
            </a:r>
          </a:p>
          <a:p>
            <a:r>
              <a:t>- Safety Interlock Rebuttal: SIS safety loop always retains supreme hardwired override</a:t>
            </a:r>
          </a:p>
          <a:p/>
          <a:p>
            <a:r>
              <a:t>PRESENTER TIP: Keep these rebuttals in mind during the Q&amp;A segment after your presentation.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OPENING HOOK | 0-60 SECONDS</a:t>
            </a:r>
          </a:p>
          <a:p>
            <a:pPr>
              <a:defRPr sz="2500" b="1">
                <a:solidFill>
                  <a:srgbClr val="FFFFFF"/>
                </a:solidFill>
              </a:defRPr>
            </a:pPr>
            <a:r>
              <a:t>The Industrial Dilemma: Why SCADA Is Failing Modern Plants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Good morning gentlemen and members of the board. Today, heavy industry faces a quiet crisis of productivity.</a:t>
            </a:r>
          </a:p>
          <a:p>
            <a:pPr>
              <a:spcAft>
                <a:spcPts val="1000"/>
              </a:spcAft>
              <a:defRPr sz="1300">
                <a:solidFill>
                  <a:srgbClr val="FFFFFF"/>
                </a:solidFill>
              </a:defRPr>
            </a:pPr>
            <a:r>
              <a:t>Your power plants, refineries, and manufacturing facilities generate hundreds of thousands of sensor readings every single second. Yet over 80% of that data sits completely cold in historians.</a:t>
            </a:r>
          </a:p>
          <a:p>
            <a:pPr>
              <a:spcAft>
                <a:spcPts val="1000"/>
              </a:spcAft>
              <a:defRPr sz="1300">
                <a:solidFill>
                  <a:srgbClr val="FFFFFF"/>
                </a:solidFill>
              </a:defRPr>
            </a:pPr>
            <a:r>
              <a:t>When a multi-million-dollar turbine trips or a chemical distillation column drifts off-spec, the damage is already done. Today, we are not introducing another monitoring dashboard. We are introducing the industrial nervous system: Terrestrial Platform.</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- 80%+ of plant telemetry sits unmonitored in historians</a:t>
            </a:r>
          </a:p>
          <a:p>
            <a:pPr>
              <a:spcAft>
                <a:spcPts val="800"/>
              </a:spcAft>
              <a:defRPr sz="1250">
                <a:solidFill>
                  <a:srgbClr val="C8D8F0"/>
                </a:solidFill>
              </a:defRPr>
            </a:pPr>
            <a:r>
              <a:t>- Reactive alarms trigger only after physical damage occurs</a:t>
            </a:r>
          </a:p>
          <a:p>
            <a:pPr>
              <a:spcAft>
                <a:spcPts val="800"/>
              </a:spcAft>
              <a:defRPr sz="1250">
                <a:solidFill>
                  <a:srgbClr val="C8D8F0"/>
                </a:solidFill>
              </a:defRPr>
            </a:pPr>
            <a:r>
              <a:t>- Terrestrial Platform transforms passive sensors into closed-loop autonomy</a:t>
            </a:r>
          </a:p>
          <a:p>
            <a:pPr>
              <a:spcAft>
                <a:spcPts val="800"/>
              </a:spcAft>
              <a:defRPr sz="1250">
                <a:solidFill>
                  <a:srgbClr val="C8D8F0"/>
                </a:solidFill>
              </a:defRPr>
            </a:pPr>
            <a:r>
              <a:t>- Target Audience: CEOs, CFOs, COOs, and Plant Directors</a:t>
            </a:r>
          </a:p>
          <a:p>
            <a:pPr>
              <a:spcBef>
                <a:spcPts val="800"/>
              </a:spcBef>
              <a:defRPr sz="1100" b="1">
                <a:solidFill>
                  <a:srgbClr val="F5C842"/>
                </a:solidFill>
              </a:defRPr>
            </a:pPr>
            <a:r>
              <a:t>PRESENTER TIP: Speak with steady, grounded authority. Pause after '80% of data sits completely cold'.</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CORE SHIFT | 2-4 MINUTES</a:t>
            </a:r>
          </a:p>
          <a:p>
            <a:pPr>
              <a:defRPr sz="2500" b="1">
                <a:solidFill>
                  <a:srgbClr val="FFFFFF"/>
                </a:solidFill>
              </a:defRPr>
            </a:pPr>
            <a:r>
              <a:t>From Reactive Alarms to Deterministic Closed-Loop Autonomy</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For thirty years, industry has accepted static SCADA. If a bearing temperature exceeds 95 degrees, an alarm rings. That is not intelligence; that is an obituary for your machinery.</a:t>
            </a:r>
          </a:p>
          <a:p>
            <a:pPr>
              <a:spcAft>
                <a:spcPts val="1000"/>
              </a:spcAft>
              <a:defRPr sz="1300">
                <a:solidFill>
                  <a:srgbClr val="FFFFFF"/>
                </a:solidFill>
              </a:defRPr>
            </a:pPr>
            <a:r>
              <a:t>Terrestrial Platform delivers true Level 4 Supervisory Autonomy. Instead of waiting for an alarm, our physics-informed models anticipate multi-variable drift up to 72 hours in advance.</a:t>
            </a:r>
          </a:p>
          <a:p>
            <a:pPr>
              <a:spcAft>
                <a:spcPts val="1000"/>
              </a:spcAft>
              <a:defRPr sz="1300">
                <a:solidFill>
                  <a:srgbClr val="FFFFFF"/>
                </a:solidFill>
              </a:defRPr>
            </a:pPr>
            <a:r>
              <a:t>More importantly, we don't just alert your operators—our edge engine calculates optimal supervisory setpoints and safely closes the loop in sub-25 milliseconds.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Traditional SCADA is merely a post-mortem indicator</a:t>
            </a:r>
          </a:p>
          <a:p>
            <a:pPr>
              <a:spcAft>
                <a:spcPts val="800"/>
              </a:spcAft>
              <a:defRPr sz="1250">
                <a:solidFill>
                  <a:srgbClr val="C8D8F0"/>
                </a:solidFill>
              </a:defRPr>
            </a:pPr>
            <a:r>
              <a:t>- 72-hour multi-variable predictive trajectory lookahead</a:t>
            </a:r>
          </a:p>
          <a:p>
            <a:pPr>
              <a:spcAft>
                <a:spcPts val="800"/>
              </a:spcAft>
              <a:defRPr sz="1250">
                <a:solidFill>
                  <a:srgbClr val="C8D8F0"/>
                </a:solidFill>
              </a:defRPr>
            </a:pPr>
            <a:r>
              <a:t>- Sub-25 millisecond automated supervisory closed-loop actuation</a:t>
            </a:r>
          </a:p>
          <a:p>
            <a:pPr>
              <a:spcAft>
                <a:spcPts val="800"/>
              </a:spcAft>
              <a:defRPr sz="1250">
                <a:solidFill>
                  <a:srgbClr val="C8D8F0"/>
                </a:solidFill>
              </a:defRPr>
            </a:pPr>
            <a:r>
              <a:t>- Operators transition from reactive fire-fighters to supervisory governors</a:t>
            </a:r>
          </a:p>
          <a:p>
            <a:pPr>
              <a:spcBef>
                <a:spcPts val="800"/>
              </a:spcBef>
              <a:defRPr sz="1100" b="1">
                <a:solidFill>
                  <a:srgbClr val="F5C842"/>
                </a:solidFill>
              </a:defRPr>
            </a:pPr>
            <a:r>
              <a:t>PRESENTER TIP: Contrast the word 'Obituary' with 'Autonomous Anticipation' to emphasize the mindset shift.</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FINANCIAL IMPACT | 4-7 MINUTES</a:t>
            </a:r>
          </a:p>
          <a:p>
            <a:pPr>
              <a:defRPr sz="2500" b="1">
                <a:solidFill>
                  <a:srgbClr val="FFFFFF"/>
                </a:solidFill>
              </a:defRPr>
            </a:pPr>
            <a:r>
              <a:t>Quantifiable C-Suite ROI: EBITDA Expansion &amp; Cost Compression</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Let us talk about numbers that directly impact your quarterly financial statements.</a:t>
            </a:r>
          </a:p>
          <a:p>
            <a:pPr>
              <a:spcAft>
                <a:spcPts val="1000"/>
              </a:spcAft>
              <a:defRPr sz="1300">
                <a:solidFill>
                  <a:srgbClr val="FFFFFF"/>
                </a:solidFill>
              </a:defRPr>
            </a:pPr>
            <a:r>
              <a:t>Across energy, utilities, and continuous process plants, Terrestrial Platform delivers an immediate 2% to 5% reduction in specific fuel and power consumption.</a:t>
            </a:r>
          </a:p>
          <a:p>
            <a:pPr>
              <a:spcAft>
                <a:spcPts val="1000"/>
              </a:spcAft>
              <a:defRPr sz="1300">
                <a:solidFill>
                  <a:srgbClr val="FFFFFF"/>
                </a:solidFill>
              </a:defRPr>
            </a:pPr>
            <a:r>
              <a:t>We reduce unplanned downtime events by up to 70%, increase overall asset lifetime by 22%, and free up working capital. For a 500-megawatt generation unit or medium refinery, this translates to $3.2 Million to $8.5 Million in recurring annual EBITDA expansion.</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- 2% - 5% verified specific fuel and power consumption reduction</a:t>
            </a:r>
          </a:p>
          <a:p>
            <a:pPr>
              <a:spcAft>
                <a:spcPts val="800"/>
              </a:spcAft>
              <a:defRPr sz="1250">
                <a:solidFill>
                  <a:srgbClr val="C8D8F0"/>
                </a:solidFill>
              </a:defRPr>
            </a:pPr>
            <a:r>
              <a:t>- Up to 70% reduction in catastrophic unplanned outages</a:t>
            </a:r>
          </a:p>
          <a:p>
            <a:pPr>
              <a:spcAft>
                <a:spcPts val="800"/>
              </a:spcAft>
              <a:defRPr sz="1250">
                <a:solidFill>
                  <a:srgbClr val="C8D8F0"/>
                </a:solidFill>
              </a:defRPr>
            </a:pPr>
            <a:r>
              <a:t>- 22% extension in high-capital rotating asset operational lifespan</a:t>
            </a:r>
          </a:p>
          <a:p>
            <a:pPr>
              <a:spcAft>
                <a:spcPts val="800"/>
              </a:spcAft>
              <a:defRPr sz="1250">
                <a:solidFill>
                  <a:srgbClr val="C8D8F0"/>
                </a:solidFill>
              </a:defRPr>
            </a:pPr>
            <a:r>
              <a:t>- Verifiable project payback achieved within 4 to 6 months</a:t>
            </a:r>
          </a:p>
          <a:p>
            <a:pPr>
              <a:spcBef>
                <a:spcPts val="800"/>
              </a:spcBef>
              <a:defRPr sz="1100" b="1">
                <a:solidFill>
                  <a:srgbClr val="F5C842"/>
                </a:solidFill>
              </a:defRPr>
            </a:pPr>
            <a:r>
              <a:t>PRESENTER TIP: CFOs lean in when you mention EBITDA expansion. Show confidence on the 4-6 month payback.</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TECHNICAL MOAT | 7-10 MINUTES</a:t>
            </a:r>
          </a:p>
          <a:p>
            <a:pPr>
              <a:defRPr sz="2500" b="1">
                <a:solidFill>
                  <a:srgbClr val="FFFFFF"/>
                </a:solidFill>
              </a:defRPr>
            </a:pPr>
            <a:r>
              <a:t>The Physics Moat: Why General LLMs Fail and PINO Wins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Many software vendors will try to pitch you generic artificial intelligence or generative LLMs for your industrial plant. Let us be unequivocal: Generative LLMs hallucinate.</a:t>
            </a:r>
          </a:p>
          <a:p>
            <a:pPr>
              <a:spcAft>
                <a:spcPts val="1000"/>
              </a:spcAft>
              <a:defRPr sz="1300">
                <a:solidFill>
                  <a:srgbClr val="FFFFFF"/>
                </a:solidFill>
              </a:defRPr>
            </a:pPr>
            <a:r>
              <a:t>A hallucination on a consumer smartphone is an annoyance. A hallucination on a 1,000-degree boiler or high-voltage substation is an industrial catastrophe.</a:t>
            </a:r>
          </a:p>
          <a:p>
            <a:pPr>
              <a:spcAft>
                <a:spcPts val="1000"/>
              </a:spcAft>
              <a:defRPr sz="1300">
                <a:solidFill>
                  <a:srgbClr val="FFFFFF"/>
                </a:solidFill>
              </a:defRPr>
            </a:pPr>
            <a:r>
              <a:t>Terrestrial Platform embeds first-principles physics laws—Navier-Stokes fluid dynamics, ASME steam tables, and ISO vibration thresholds—directly into our Neural Operators. If an actuation violates conservation of energy, the physics layer mathematically rejects it.</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Statistical LLMs hallucinate and lack physical ground truth</a:t>
            </a:r>
          </a:p>
          <a:p>
            <a:pPr>
              <a:spcAft>
                <a:spcPts val="800"/>
              </a:spcAft>
              <a:defRPr sz="1250">
                <a:solidFill>
                  <a:srgbClr val="C8D8F0"/>
                </a:solidFill>
              </a:defRPr>
            </a:pPr>
            <a:r>
              <a:t>- Physics-Informed Neural Operators (PINO) enforce thermodynamic laws</a:t>
            </a:r>
          </a:p>
          <a:p>
            <a:pPr>
              <a:spcAft>
                <a:spcPts val="800"/>
              </a:spcAft>
              <a:defRPr sz="1250">
                <a:solidFill>
                  <a:srgbClr val="C8D8F0"/>
                </a:solidFill>
              </a:defRPr>
            </a:pPr>
            <a:r>
              <a:t>- Strict adherence to ASME, ISO 10816, and IEC safety standards</a:t>
            </a:r>
          </a:p>
          <a:p>
            <a:pPr>
              <a:spcAft>
                <a:spcPts val="800"/>
              </a:spcAft>
              <a:defRPr sz="1250">
                <a:solidFill>
                  <a:srgbClr val="C8D8F0"/>
                </a:solidFill>
              </a:defRPr>
            </a:pPr>
            <a:r>
              <a:t>- Deterministic, mathematically bounded actuation guardrails</a:t>
            </a:r>
          </a:p>
          <a:p>
            <a:pPr>
              <a:spcBef>
                <a:spcPts val="800"/>
              </a:spcBef>
              <a:defRPr sz="1100" b="1">
                <a:solidFill>
                  <a:srgbClr val="F5C842"/>
                </a:solidFill>
              </a:defRPr>
            </a:pPr>
            <a:r>
              <a:t>PRESENTER TIP: Use this slide to eliminate competition from generic tech giants who lack heavy industrial domain.</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DEPLOYMENT | 10-12 MINUTES</a:t>
            </a:r>
          </a:p>
          <a:p>
            <a:pPr>
              <a:defRPr sz="2500" b="1">
                <a:solidFill>
                  <a:srgbClr val="FFFFFF"/>
                </a:solidFill>
              </a:defRPr>
            </a:pPr>
            <a:r>
              <a:t>Zero Rip-and-Replace: Live Onboarding in Under 48 Hours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Your Chief Operating Officer's biggest hesitation is always: 'Will this shut down my plant during installation?' The answer is a categorical no.</a:t>
            </a:r>
          </a:p>
          <a:p>
            <a:pPr>
              <a:spcAft>
                <a:spcPts val="1000"/>
              </a:spcAft>
              <a:defRPr sz="1300">
                <a:solidFill>
                  <a:srgbClr val="FFFFFF"/>
                </a:solidFill>
              </a:defRPr>
            </a:pPr>
            <a:r>
              <a:t>Terrestrial Platform is completely non-intrusive. We deploy as a containerized edge runtime onto an existing industrial PC or VM. We interface non-intrusively with your existing Honeywell, Yokogawa, Siemens, or ABB DCS over OPC UA and Modbus.</a:t>
            </a:r>
          </a:p>
          <a:p>
            <a:pPr>
              <a:spcAft>
                <a:spcPts val="1000"/>
              </a:spcAft>
              <a:defRPr sz="1300">
                <a:solidFill>
                  <a:srgbClr val="FFFFFF"/>
                </a:solidFill>
              </a:defRPr>
            </a:pPr>
            <a:r>
              <a:t>There is zero hardware rewiring, zero DCS logic modification, and zero plant downtime. We ingest and normalize your plant telemetry in under 48 hours.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- 100% non-intrusive containerized software edge deployment</a:t>
            </a:r>
          </a:p>
          <a:p>
            <a:pPr>
              <a:spcAft>
                <a:spcPts val="800"/>
              </a:spcAft>
              <a:defRPr sz="1250">
                <a:solidFill>
                  <a:srgbClr val="C8D8F0"/>
                </a:solidFill>
              </a:defRPr>
            </a:pPr>
            <a:r>
              <a:t>- Native interoperability with all legacy DCS and PLC vendors</a:t>
            </a:r>
          </a:p>
          <a:p>
            <a:pPr>
              <a:spcAft>
                <a:spcPts val="800"/>
              </a:spcAft>
              <a:defRPr sz="1250">
                <a:solidFill>
                  <a:srgbClr val="C8D8F0"/>
                </a:solidFill>
              </a:defRPr>
            </a:pPr>
            <a:r>
              <a:t>- Zero plant shutdown required during installation and commissioning</a:t>
            </a:r>
          </a:p>
          <a:p>
            <a:pPr>
              <a:spcAft>
                <a:spcPts val="800"/>
              </a:spcAft>
              <a:defRPr sz="1250">
                <a:solidFill>
                  <a:srgbClr val="C8D8F0"/>
                </a:solidFill>
              </a:defRPr>
            </a:pPr>
            <a:r>
              <a:t>- Historian telemetry normalized and operational in 48 hours</a:t>
            </a:r>
          </a:p>
          <a:p>
            <a:pPr>
              <a:spcBef>
                <a:spcPts val="800"/>
              </a:spcBef>
              <a:defRPr sz="1100" b="1">
                <a:solidFill>
                  <a:srgbClr val="F5C842"/>
                </a:solidFill>
              </a:defRPr>
            </a:pPr>
            <a:r>
              <a:t>PRESENTER TIP: Address the fear of downtime immediately. Emphasize 'Zero Rip-and-Replace'.</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CALL TO ACTION | CLOSING 2 MINUTES</a:t>
            </a:r>
          </a:p>
          <a:p>
            <a:pPr>
              <a:defRPr sz="2500" b="1">
                <a:solidFill>
                  <a:srgbClr val="FFFFFF"/>
                </a:solidFill>
              </a:defRPr>
            </a:pPr>
            <a:r>
              <a:t>The 48-Hour Autonomous Pilot: Low Risk, High Verifiability</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We do not ask for a multi-million-dollar leap of faith. We believe enterprise software should earn its trust on the plant floor.</a:t>
            </a:r>
          </a:p>
          <a:p>
            <a:pPr>
              <a:spcAft>
                <a:spcPts val="1000"/>
              </a:spcAft>
              <a:defRPr sz="1300">
                <a:solidFill>
                  <a:srgbClr val="FFFFFF"/>
                </a:solidFill>
              </a:defRPr>
            </a:pPr>
            <a:r>
              <a:t>We propose a bounded 48-hour pilot on a single critical asset train—be it your primary boiler, feed pump, gas turbine, or chiller system.</a:t>
            </a:r>
          </a:p>
          <a:p>
            <a:pPr>
              <a:spcAft>
                <a:spcPts val="1000"/>
              </a:spcAft>
              <a:defRPr sz="1300">
                <a:solidFill>
                  <a:srgbClr val="FFFFFF"/>
                </a:solidFill>
              </a:defRPr>
            </a:pPr>
            <a:r>
              <a:t>We will connect in two days, run in shadow mode for two weeks, and verify the quantifiable efficiency gains directly against your existing historian data. Let us start with one asset and let the numbers speak for themselves.</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Bounded pilot on a single critical asset train</a:t>
            </a:r>
          </a:p>
          <a:p>
            <a:pPr>
              <a:spcAft>
                <a:spcPts val="800"/>
              </a:spcAft>
              <a:defRPr sz="1250">
                <a:solidFill>
                  <a:srgbClr val="C8D8F0"/>
                </a:solidFill>
              </a:defRPr>
            </a:pPr>
            <a:r>
              <a:t>- 48-hour turnkey onboarding in shadow observation mode</a:t>
            </a:r>
          </a:p>
          <a:p>
            <a:pPr>
              <a:spcAft>
                <a:spcPts val="800"/>
              </a:spcAft>
              <a:defRPr sz="1250">
                <a:solidFill>
                  <a:srgbClr val="C8D8F0"/>
                </a:solidFill>
              </a:defRPr>
            </a:pPr>
            <a:r>
              <a:t>- Direct comparison against historical baseline data</a:t>
            </a:r>
          </a:p>
          <a:p>
            <a:pPr>
              <a:spcAft>
                <a:spcPts val="800"/>
              </a:spcAft>
              <a:defRPr sz="1250">
                <a:solidFill>
                  <a:srgbClr val="C8D8F0"/>
                </a:solidFill>
              </a:defRPr>
            </a:pPr>
            <a:r>
              <a:t>- Clear go/no-go milestone review at Day 14</a:t>
            </a:r>
          </a:p>
          <a:p>
            <a:pPr>
              <a:spcBef>
                <a:spcPts val="800"/>
              </a:spcBef>
              <a:defRPr sz="1100" b="1">
                <a:solidFill>
                  <a:srgbClr val="F5C842"/>
                </a:solidFill>
              </a:defRPr>
            </a:pPr>
            <a:r>
              <a:t>PRESENTER TIP: End with clear momentum. Hand over the one-page Pilot Agreement template.</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54864"/>
          </a:xfrm>
          <a:prstGeom prst="rect">
            <a:avLst/>
          </a:prstGeom>
          <a:solidFill>
            <a:srgbClr val="00D4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365760"/>
            <a:ext cx="10698480" cy="1005840"/>
          </a:xfrm>
          <a:prstGeom prst="rect">
            <a:avLst/>
          </a:prstGeom>
          <a:noFill/>
        </p:spPr>
        <p:txBody>
          <a:bodyPr wrap="square">
            <a:spAutoFit/>
          </a:bodyPr>
          <a:lstStyle/>
          <a:p>
            <a:pPr>
              <a:spcAft>
                <a:spcPts val="400"/>
              </a:spcAft>
              <a:defRPr sz="1100" b="1">
                <a:solidFill>
                  <a:srgbClr val="00D4FF"/>
                </a:solidFill>
              </a:defRPr>
            </a:pPr>
            <a:r>
              <a:t>EXECUTIVE PERSONNEL  |  BATTLECARD | EXECUTIVE Q&amp;A</a:t>
            </a:r>
          </a:p>
          <a:p>
            <a:pPr>
              <a:defRPr sz="2500" b="1">
                <a:solidFill>
                  <a:srgbClr val="FFFFFF"/>
                </a:solidFill>
              </a:defRPr>
            </a:pPr>
            <a:r>
              <a:t>Anticipated Boardroom Objections &amp; Strategic Rebuttals</a:t>
            </a:r>
          </a:p>
        </p:txBody>
      </p:sp>
      <p:sp>
        <p:nvSpPr>
          <p:cNvPr id="5" name="Rounded Rectangle 4"/>
          <p:cNvSpPr/>
          <p:nvPr/>
        </p:nvSpPr>
        <p:spPr>
          <a:xfrm>
            <a:off x="731520" y="1554480"/>
            <a:ext cx="6583680" cy="4389120"/>
          </a:xfrm>
          <a:prstGeom prst="roundRect">
            <a:avLst/>
          </a:prstGeom>
          <a:solidFill>
            <a:srgbClr val="12182E"/>
          </a:solidFill>
          <a:ln>
            <a:solidFill>
              <a:srgbClr val="00D4FF"/>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F5C842"/>
                </a:solidFill>
              </a:defRPr>
            </a:pPr>
            <a:r>
              <a:t>VERBATIM PRESENTATION SPEECH SCRIPT (WHAT TO SAY)</a:t>
            </a:r>
          </a:p>
          <a:p>
            <a:pPr>
              <a:spcAft>
                <a:spcPts val="1000"/>
              </a:spcAft>
              <a:defRPr sz="1300">
                <a:solidFill>
                  <a:srgbClr val="FFFFFF"/>
                </a:solidFill>
              </a:defRPr>
            </a:pPr>
            <a:r>
              <a:t>Question: 'Why can't our current DCS vendor (Siemens/Honeywell) do this?' Rebuttal: DCS vendors sell proprietary hardware controllers. Their business model depends on vendor lock-in. Terrestrial Platform is hardware-agnostic and unifies all vendor silos with neural physics models.</a:t>
            </a:r>
          </a:p>
          <a:p>
            <a:pPr>
              <a:spcAft>
                <a:spcPts val="1000"/>
              </a:spcAft>
              <a:defRPr sz="1300">
                <a:solidFill>
                  <a:srgbClr val="FFFFFF"/>
                </a:solidFill>
              </a:defRPr>
            </a:pPr>
            <a:r>
              <a:t>Question: 'What about cybersecurity in air-gapped critical infrastructure?' Rebuttal: Terrestrial Edge runs 100% on-premise without requiring outbound internet access. It conforms to IEC 62443 cyber architecture.</a:t>
            </a:r>
          </a:p>
          <a:p>
            <a:pPr>
              <a:spcAft>
                <a:spcPts val="1000"/>
              </a:spcAft>
              <a:defRPr sz="1300">
                <a:solidFill>
                  <a:srgbClr val="FFFFFF"/>
                </a:solidFill>
              </a:defRPr>
            </a:pPr>
            <a:r>
              <a:t>Question: 'What if an autonomous setpoint causes an issue?' Rebuttal: Level 1 hardwired Safety Instrumented Systems (SIS) always take precedence, and operators maintain instantaneous bumpless manual override.</a:t>
            </a:r>
          </a:p>
        </p:txBody>
      </p:sp>
      <p:sp>
        <p:nvSpPr>
          <p:cNvPr id="6" name="Rounded Rectangle 5"/>
          <p:cNvSpPr/>
          <p:nvPr/>
        </p:nvSpPr>
        <p:spPr>
          <a:xfrm>
            <a:off x="7589520" y="1554480"/>
            <a:ext cx="3840480" cy="4389120"/>
          </a:xfrm>
          <a:prstGeom prst="roundRect">
            <a:avLst/>
          </a:prstGeom>
          <a:solidFill>
            <a:srgbClr val="18203C"/>
          </a:solidFill>
          <a:ln>
            <a:solidFill>
              <a:srgbClr val="1E293B"/>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100" b="1">
                <a:solidFill>
                  <a:srgbClr val="00D4FF"/>
                </a:solidFill>
              </a:defRPr>
            </a:pPr>
            <a:r>
              <a:t>SPEAKER CUES &amp; VALUE DRIVERS</a:t>
            </a:r>
          </a:p>
          <a:p>
            <a:pPr>
              <a:spcAft>
                <a:spcPts val="800"/>
              </a:spcAft>
              <a:defRPr sz="1250">
                <a:solidFill>
                  <a:srgbClr val="C8D8F0"/>
                </a:solidFill>
              </a:defRPr>
            </a:pPr>
            <a:r>
              <a:t>- DCS Vendor Lock-in Rebuttal: Agnostic across ABB, Siemens, Emerson, Yokogawa</a:t>
            </a:r>
          </a:p>
          <a:p>
            <a:pPr>
              <a:spcAft>
                <a:spcPts val="800"/>
              </a:spcAft>
              <a:defRPr sz="1250">
                <a:solidFill>
                  <a:srgbClr val="C8D8F0"/>
                </a:solidFill>
              </a:defRPr>
            </a:pPr>
            <a:r>
              <a:t>- Air-Gap Security Rebuttal: Full on-premise execution with zero internet dependency</a:t>
            </a:r>
          </a:p>
          <a:p>
            <a:pPr>
              <a:spcAft>
                <a:spcPts val="800"/>
              </a:spcAft>
              <a:defRPr sz="1250">
                <a:solidFill>
                  <a:srgbClr val="C8D8F0"/>
                </a:solidFill>
              </a:defRPr>
            </a:pPr>
            <a:r>
              <a:t>- Safety Interlock Rebuttal: SIS safety loop always retains supreme hardwired override</a:t>
            </a:r>
          </a:p>
          <a:p>
            <a:pPr>
              <a:spcBef>
                <a:spcPts val="800"/>
              </a:spcBef>
              <a:defRPr sz="1100" b="1">
                <a:solidFill>
                  <a:srgbClr val="F5C842"/>
                </a:solidFill>
              </a:defRPr>
            </a:pPr>
            <a:r>
              <a:t>PRESENTER TIP: Keep these rebuttals in mind during the Q&amp;A segment after your presentation.</a:t>
            </a:r>
          </a:p>
        </p:txBody>
      </p:sp>
      <p:sp>
        <p:nvSpPr>
          <p:cNvPr id="7" name="TextBox 6"/>
          <p:cNvSpPr txBox="1"/>
          <p:nvPr/>
        </p:nvSpPr>
        <p:spPr>
          <a:xfrm>
            <a:off x="731520" y="6309360"/>
            <a:ext cx="10698480" cy="320040"/>
          </a:xfrm>
          <a:prstGeom prst="rect">
            <a:avLst/>
          </a:prstGeom>
          <a:noFill/>
        </p:spPr>
        <p:txBody>
          <a:bodyPr wrap="none">
            <a:spAutoFit/>
          </a:bodyPr>
          <a:lstStyle/>
          <a:p>
            <a:pPr>
              <a:defRPr sz="950">
                <a:solidFill>
                  <a:srgbClr val="94A3B8"/>
                </a:solidFill>
              </a:defRPr>
            </a:pPr>
            <a:r>
              <a:t>TERRESTRIAL PLATFORM  |  EXECUTIVE PITCH &amp; SPEECH SCRIPT GUIDE  |  CONFIDENTIAL - FOR AUTHORISED PRESENTERS &amp; SYSTEM INTEGRATORS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