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SPEECH SCRIPT ---</a:t>
            </a:r>
          </a:p>
          <a:p/>
          <a:p>
            <a:r>
              <a:t>Good morning automation leaders and engineering teams. Let's speak plainly about the operational reality inside our control rooms.</a:t>
            </a:r>
          </a:p>
          <a:p/>
          <a:p>
            <a:r>
              <a:t>During a plant upset, an operator doesn't receive two or three actionable notifications. They are hit with 1,500 alarms flooding across three monitors in under 90 seconds. Cryptic tag IDs, blinking red lights, and contradictory readings.</a:t>
            </a:r>
          </a:p>
          <a:p/>
          <a:p>
            <a:r>
              <a:t>Traditional SCADA is a 40-year-old paradigm designed to display raw voltage and register values. It lacks semantic plant context, thermodynamics, and causal relationship awareness. Terrestrial Platform was built by OT engineers to fix this fundamental architecture.</a:t>
            </a:r>
          </a:p>
          <a:p/>
          <a:p>
            <a:r>
              <a:t>--- TALKING POINTS ---</a:t>
            </a:r>
          </a:p>
          <a:p>
            <a:r>
              <a:t>- Alarm floods of 1,000+ alarms/min overwhelm operator cognitive limits</a:t>
            </a:r>
          </a:p>
          <a:p>
            <a:r>
              <a:t>- Cryptic tag dictionaries create silos between DCS, PLC, and vibration monitors</a:t>
            </a:r>
          </a:p>
          <a:p>
            <a:r>
              <a:t>- SCADA provides static telemetry but zero first-principles causal inference</a:t>
            </a:r>
          </a:p>
          <a:p>
            <a:r>
              <a:t>- Engineered specifically for OT Leads, DCS Programmers, and Plant Engineers</a:t>
            </a:r>
          </a:p>
          <a:p/>
          <a:p>
            <a:r>
              <a:t>PRESENTER TIP: Acknowledge the engineer's daily frustration. Establish yourself as a fellow engineer, not a marketer.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SPEECH SCRIPT ---</a:t>
            </a:r>
          </a:p>
          <a:p/>
          <a:p>
            <a:r>
              <a:t>Let's look at the telemetry ingestion layer. The Terra Edge Core runs as an ultra-lightweight Docker or Podman container on industrial PCs or hypervisor VMs.</a:t>
            </a:r>
          </a:p>
          <a:p/>
          <a:p>
            <a:r>
              <a:t>We ingest from your plant bus via native industrial protocol drivers: OPC UA with Time-Sensitive Networking (TSN), IEC 61850 MMS and GOOSE, Modbus TCP/RTU, DLMS/COSEM, and COMTRADE transient recorders.</a:t>
            </a:r>
          </a:p>
          <a:p/>
          <a:p>
            <a:r>
              <a:t>Ingestion occurs at deterministic sub-millisecond intervals. Every packet is microsecond-timestamped at arrival, parsed, normalized into our unified semantic asset model, and pushed to the local zero-copy shared memory bus.</a:t>
            </a:r>
          </a:p>
          <a:p/>
          <a:p>
            <a:r>
              <a:t>--- TALKING POINTS ---</a:t>
            </a:r>
          </a:p>
          <a:p>
            <a:r>
              <a:t>- Zero-copy shared memory architecture for microsecond telemetry throughput</a:t>
            </a:r>
          </a:p>
          <a:p>
            <a:r>
              <a:t>- Native support for OPC UA TSN, IEC 61850 GOOSE, Modbus, and COMTRADE</a:t>
            </a:r>
          </a:p>
          <a:p>
            <a:r>
              <a:t>- Microsecond precision timestamping eliminates historian jitter</a:t>
            </a:r>
          </a:p>
          <a:p>
            <a:r>
              <a:t>- Runs locally on existing industrial IPC or redundant edge VMs</a:t>
            </a:r>
          </a:p>
          <a:p/>
          <a:p>
            <a:r>
              <a:t>PRESENTER TIP: Highlight that this requires NO modification to existing PLC ladder logic or DCS function blocks.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SPEECH SCRIPT ---</a:t>
            </a:r>
          </a:p>
          <a:p/>
          <a:p>
            <a:r>
              <a:t>The question every automation engineer asks is: 'How does Terrestrial Platform safely write setpoints back into our DCS?'</a:t>
            </a:r>
          </a:p>
          <a:p/>
          <a:p>
            <a:r>
              <a:t>We operate strictly in Level 2 / Level 3 supervisory setpoint optimization mode. Our physics-informed engine calculates the optimal multi-variable trajectory—such as air-fuel ratio, boiler feed pump speed, or chiller staging.</a:t>
            </a:r>
          </a:p>
          <a:p/>
          <a:p>
            <a:r>
              <a:t>Before any setpoint is dispatched, it must pass a three-stage deterministic check: rate-of-change clamping, metallurgical stress limits, and safety boundary interlocks. If our heartbeat watchdog detects even a 50ms latency anomaly, it executes an instantaneous bumpless fallback to baseline manual setpoints.</a:t>
            </a:r>
          </a:p>
          <a:p/>
          <a:p>
            <a:r>
              <a:t>--- TALKING POINTS ---</a:t>
            </a:r>
          </a:p>
          <a:p>
            <a:r>
              <a:t>- Supervisory setpoint writes via standard OPC UA DA/HA or Modbus registers</a:t>
            </a:r>
          </a:p>
          <a:p>
            <a:r>
              <a:t>- Rate-of-change (RoC) and thermodynamic boundary clamping guardrails</a:t>
            </a:r>
          </a:p>
          <a:p>
            <a:r>
              <a:t>- Hardware heartbeat watchdog with 50ms bumpless fail-safe fallback</a:t>
            </a:r>
          </a:p>
          <a:p>
            <a:r>
              <a:t>- Level 1 Safety Instrumented Systems (SIS/ESD) retain ultimate hardwired authority</a:t>
            </a:r>
          </a:p>
          <a:p/>
          <a:p>
            <a:r>
              <a:t>PRESENTER TIP: Reassure them on safety: The ESD/SIS system always wins. We operate purely in supervisory setpoint mode.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SPEECH SCRIPT ---</a:t>
            </a:r>
          </a:p>
          <a:p/>
          <a:p>
            <a:r>
              <a:t>How do our models achieve superior accuracy compared to standard regression? We ground our Neural Operators in first-principles industrial science.</a:t>
            </a:r>
          </a:p>
          <a:p/>
          <a:p>
            <a:r>
              <a:t>For thermal assets, we embed ASME IAPWS-IF97 steam tables directly into the computation graph. For rotating machinery, we embed ISO 10816 vibration severity standards and spectral FFT harmonic analysis.</a:t>
            </a:r>
          </a:p>
          <a:p/>
          <a:p>
            <a:r>
              <a:t>This means the model does not just look for statistical correlations; it understands mass conservation, enthalpy balance, and rotor dynamics. When ambient temperature swings by 20 degrees, the model adapts deterministically without retraining.</a:t>
            </a:r>
          </a:p>
          <a:p/>
          <a:p>
            <a:r>
              <a:t>--- TALKING POINTS ---</a:t>
            </a:r>
          </a:p>
          <a:p>
            <a:r>
              <a:t>- IAPWS-IF97 ASME Steam Tables embedded for thermal power and chemical boilers</a:t>
            </a:r>
          </a:p>
          <a:p>
            <a:r>
              <a:t>- ISO 10816 vibration envelopes &amp; spectral peak tracking for rotating trains</a:t>
            </a:r>
          </a:p>
          <a:p>
            <a:r>
              <a:t>- Mass, momentum, and energy conservation enforced via loss function penalties</a:t>
            </a:r>
          </a:p>
          <a:p>
            <a:r>
              <a:t>- Eliminates statistical drift and ensures deterministic physics accuracy</a:t>
            </a:r>
          </a:p>
          <a:p/>
          <a:p>
            <a:r>
              <a:t>PRESENTER TIP: Engineers respect specific standards. Mentioning IAPWS-IF97 and ISO 10816 builds instant credibility.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SPEECH SCRIPT ---</a:t>
            </a:r>
          </a:p>
          <a:p/>
          <a:p>
            <a:r>
              <a:t>Let's solve the alarm flood problem. Terrestrial Platform's TerraAlarm module imports your piping and instrumentation diagrams (P&amp;ID) and electrical single-line diagrams to build a Directed Causal Graph.</a:t>
            </a:r>
          </a:p>
          <a:p/>
          <a:p>
            <a:r>
              <a:t>When an upstream pump cavitation occurs, our engine detects the propagation wavefront across discharge pressure, suction flow, and motor current.</a:t>
            </a:r>
          </a:p>
          <a:p/>
          <a:p>
            <a:r>
              <a:t>In under 50 milliseconds, it suppresses all 45 secondary symptom alarms and highlights only the primary root cause: 'Pump A Suction Strainer Clogged'. Operators know immediately where to send technicians.</a:t>
            </a:r>
          </a:p>
          <a:p/>
          <a:p>
            <a:r>
              <a:t>--- TALKING POINTS ---</a:t>
            </a:r>
          </a:p>
          <a:p>
            <a:r>
              <a:t>- Directed causal graph mapped directly to plant P&amp;ID topology</a:t>
            </a:r>
          </a:p>
          <a:p>
            <a:r>
              <a:t>- Sub-50 millisecond propagation wavefront detection</a:t>
            </a:r>
          </a:p>
          <a:p>
            <a:r>
              <a:t>- Suppresses 95%+ of nuisance cascading alarms during plant trips</a:t>
            </a:r>
          </a:p>
          <a:p>
            <a:r>
              <a:t>- Conforms strictly to ISA 18.2 and EEMUA 191 alarm management standards</a:t>
            </a:r>
          </a:p>
          <a:p/>
          <a:p>
            <a:r>
              <a:t>PRESENTER TIP: Reference ISA 18.2 compliance. Plant automation engineers are judged heavily on alarm metrics.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SPEECH SCRIPT ---</a:t>
            </a:r>
          </a:p>
          <a:p/>
          <a:p>
            <a:r>
              <a:t>We adhere rigorously to the Purdue Enterprise Reference Model (ISA-95).</a:t>
            </a:r>
          </a:p>
          <a:p/>
          <a:p>
            <a:r>
              <a:t>The Terra Edge node resides securely in Level 2.5 / Level 3 DMZ. It requires zero outbound internet connectivity to function and never touches Level 1 safety controllers directly.</a:t>
            </a:r>
          </a:p>
          <a:p/>
          <a:p>
            <a:r>
              <a:t>All internal communication utilizes TLS 1.3 encryption, mTLS certificate authentication, and strict Role-Based Access Control (RBAC). The platform includes complete 21 CFR Part 11 compliant audit logging for every supervisory actuation.</a:t>
            </a:r>
          </a:p>
          <a:p/>
          <a:p>
            <a:r>
              <a:t>--- TALKING POINTS ---</a:t>
            </a:r>
          </a:p>
          <a:p>
            <a:r>
              <a:t>- Strict adherence to Purdue Model (ISA-95 Level 2.5 / 3 boundary)</a:t>
            </a:r>
          </a:p>
          <a:p>
            <a:r>
              <a:t>- 100% operational in air-gapped industrial enclaves with zero external WAN</a:t>
            </a:r>
          </a:p>
          <a:p>
            <a:r>
              <a:t>- Mutual TLS 1.3 encryption and granular Role-Based Access Control (RBAC)</a:t>
            </a:r>
          </a:p>
          <a:p>
            <a:r>
              <a:t>- Conforms to IEC 62443 and 21 CFR Part 11 immutable audit logging</a:t>
            </a:r>
          </a:p>
          <a:p/>
          <a:p>
            <a:r>
              <a:t>PRESENTER TIP: Cybersecurity compliance is non-negotiable for OT engineers. Reassure them that air-gap is respected.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SPEECH SCRIPT ---</a:t>
            </a:r>
          </a:p>
          <a:p/>
          <a:p>
            <a:r>
              <a:t>Here is the exact rollout playbook your engineering team will experience.</a:t>
            </a:r>
          </a:p>
          <a:p/>
          <a:p>
            <a:r>
              <a:t>Day 1: Container spin-up on your designated industrial workstation or virtual machine. Automated import of DCS tag list via CSV or SCL files.</a:t>
            </a:r>
          </a:p>
          <a:p/>
          <a:p>
            <a:r>
              <a:t>Day 2: Protocol handshake verification over OPC UA / Modbus. Ingestion validation against existing DCS trend screens.</a:t>
            </a:r>
          </a:p>
          <a:p/>
          <a:p>
            <a:r>
              <a:t>Days 3 to 14: Shadow calibration mode. The models run alongside your operators without writing setpoints, verifying forecast accuracy. Day 15: Enable advisory mode, followed by closed-loop supervisory execution.</a:t>
            </a:r>
          </a:p>
          <a:p/>
          <a:p>
            <a:r>
              <a:t>--- TALKING POINTS ---</a:t>
            </a:r>
          </a:p>
          <a:p>
            <a:r>
              <a:t>- Day 1: Container launch &amp; automated DCS tag dictionary mapping</a:t>
            </a:r>
          </a:p>
          <a:p>
            <a:r>
              <a:t>- Day 2: Protocol handshake and multi-variable signal validation</a:t>
            </a:r>
          </a:p>
          <a:p>
            <a:r>
              <a:t>- Day 3-14: Passive shadow calibration against historian trends</a:t>
            </a:r>
          </a:p>
          <a:p>
            <a:r>
              <a:t>- Day 15+: Staged transition to advisory warnings and closed-loop actuation</a:t>
            </a:r>
          </a:p>
          <a:p/>
          <a:p>
            <a:r>
              <a:t>PRESENTER TIP: A clear chronological timeline removes the fear of open-ended implementation headaches.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SPEECH SCRIPT ---</a:t>
            </a:r>
          </a:p>
          <a:p/>
          <a:p>
            <a:r>
              <a:t>Question: 'Will this increase scan cycle time on our PLC/DCS controllers?' Rebuttal: No. All AI inference and physics calculation happens on the edge PC runtime. We communicate with the PLC purely through standard asynchronous register polling, consuming less than 1% PLC CPU.</a:t>
            </a:r>
          </a:p>
          <a:p/>
          <a:p>
            <a:r>
              <a:t>Question: 'Can it connect to our historical database (OSIsoft PI / Wonderware / IP.21)?' Rebuttal: Yes. Terra Edge includes native connectors for PI Web API, OPC HDA, TimescaleDB, and standard SQL historians.</a:t>
            </a:r>
          </a:p>
          <a:p/>
          <a:p>
            <a:r>
              <a:t>Question: 'What happens if the edge PC crashes or loses power?' Rebuttal: The DCS watchdog immediately detects loss of heartbeat and maintains the last known safe manual setpoint with zero bump.</a:t>
            </a:r>
          </a:p>
          <a:p/>
          <a:p>
            <a:r>
              <a:t>--- TALKING POINTS ---</a:t>
            </a:r>
          </a:p>
          <a:p>
            <a:r>
              <a:t>- PLC CPU Impact: Under 1% overhead via standard asynchronous polling</a:t>
            </a:r>
          </a:p>
          <a:p>
            <a:r>
              <a:t>- Historian Compatibility: Native OSIsoft PI, Aveva Wonderware, Aspentech IP.21</a:t>
            </a:r>
          </a:p>
          <a:p>
            <a:r>
              <a:t>- Power/Hardware Loss: Instantaneous fail-safe watchdog transfer with zero bump</a:t>
            </a:r>
          </a:p>
          <a:p/>
          <a:p>
            <a:r>
              <a:t>PRESENTER TIP: Answer technical questions with exact protocol names and scan-time numbers.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00D4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698480" cy="1005840"/>
          </a:xfrm>
          <a:prstGeom prst="rect">
            <a:avLst/>
          </a:prstGeom>
          <a:noFill/>
        </p:spPr>
        <p:txBody>
          <a:bodyPr wrap="square">
            <a:spAutoFit/>
          </a:bodyPr>
          <a:lstStyle/>
          <a:p>
            <a:pPr>
              <a:spcAft>
                <a:spcPts val="400"/>
              </a:spcAft>
              <a:defRPr sz="1100" b="1">
                <a:solidFill>
                  <a:srgbClr val="00D4FF"/>
                </a:solidFill>
              </a:defRPr>
            </a:pPr>
            <a:r>
              <a:t>AUTOMATION &amp; ENGINEERING  |  TECHNICAL HOOK | 0-90 SECONDS</a:t>
            </a:r>
          </a:p>
          <a:p>
            <a:pPr>
              <a:defRPr sz="2500" b="1">
                <a:solidFill>
                  <a:srgbClr val="FFFFFF"/>
                </a:solidFill>
              </a:defRPr>
            </a:pPr>
            <a:r>
              <a:t>The Automation Dilemma: SCADA Saturation &amp; Alarm Flooding</a:t>
            </a:r>
          </a:p>
        </p:txBody>
      </p:sp>
      <p:sp>
        <p:nvSpPr>
          <p:cNvPr id="5" name="Rounded Rectangle 4"/>
          <p:cNvSpPr/>
          <p:nvPr/>
        </p:nvSpPr>
        <p:spPr>
          <a:xfrm>
            <a:off x="731520" y="1554480"/>
            <a:ext cx="6583680" cy="4389120"/>
          </a:xfrm>
          <a:prstGeom prst="roundRect">
            <a:avLst/>
          </a:prstGeom>
          <a:solidFill>
            <a:srgbClr val="12182E"/>
          </a:solidFill>
          <a:ln>
            <a:solidFill>
              <a:srgbClr val="00D4FF"/>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F5C842"/>
                </a:solidFill>
              </a:defRPr>
            </a:pPr>
            <a:r>
              <a:t>VERBATIM PRESENTATION SPEECH SCRIPT (WHAT TO SAY)</a:t>
            </a:r>
          </a:p>
          <a:p>
            <a:pPr>
              <a:spcAft>
                <a:spcPts val="1000"/>
              </a:spcAft>
              <a:defRPr sz="1300">
                <a:solidFill>
                  <a:srgbClr val="FFFFFF"/>
                </a:solidFill>
              </a:defRPr>
            </a:pPr>
            <a:r>
              <a:t>Good morning automation leaders and engineering teams. Let's speak plainly about the operational reality inside our control rooms.</a:t>
            </a:r>
          </a:p>
          <a:p>
            <a:pPr>
              <a:spcAft>
                <a:spcPts val="1000"/>
              </a:spcAft>
              <a:defRPr sz="1300">
                <a:solidFill>
                  <a:srgbClr val="FFFFFF"/>
                </a:solidFill>
              </a:defRPr>
            </a:pPr>
            <a:r>
              <a:t>During a plant upset, an operator doesn't receive two or three actionable notifications. They are hit with 1,500 alarms flooding across three monitors in under 90 seconds. Cryptic tag IDs, blinking red lights, and contradictory readings.</a:t>
            </a:r>
          </a:p>
          <a:p>
            <a:pPr>
              <a:spcAft>
                <a:spcPts val="1000"/>
              </a:spcAft>
              <a:defRPr sz="1300">
                <a:solidFill>
                  <a:srgbClr val="FFFFFF"/>
                </a:solidFill>
              </a:defRPr>
            </a:pPr>
            <a:r>
              <a:t>Traditional SCADA is a 40-year-old paradigm designed to display raw voltage and register values. It lacks semantic plant context, thermodynamics, and causal relationship awareness. Terrestrial Platform was built by OT engineers to fix this fundamental architecture.</a:t>
            </a:r>
          </a:p>
        </p:txBody>
      </p:sp>
      <p:sp>
        <p:nvSpPr>
          <p:cNvPr id="6" name="Rounded Rectangle 5"/>
          <p:cNvSpPr/>
          <p:nvPr/>
        </p:nvSpPr>
        <p:spPr>
          <a:xfrm>
            <a:off x="7589520" y="1554480"/>
            <a:ext cx="3840480" cy="4389120"/>
          </a:xfrm>
          <a:prstGeom prst="roundRect">
            <a:avLst/>
          </a:prstGeom>
          <a:solidFill>
            <a:srgbClr val="18203C"/>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00D4FF"/>
                </a:solidFill>
              </a:defRPr>
            </a:pPr>
            <a:r>
              <a:t>SPEAKER CUES &amp; VALUE DRIVERS</a:t>
            </a:r>
          </a:p>
          <a:p>
            <a:pPr>
              <a:spcAft>
                <a:spcPts val="800"/>
              </a:spcAft>
              <a:defRPr sz="1250">
                <a:solidFill>
                  <a:srgbClr val="C8D8F0"/>
                </a:solidFill>
              </a:defRPr>
            </a:pPr>
            <a:r>
              <a:t>- Alarm floods of 1,000+ alarms/min overwhelm operator cognitive limits</a:t>
            </a:r>
          </a:p>
          <a:p>
            <a:pPr>
              <a:spcAft>
                <a:spcPts val="800"/>
              </a:spcAft>
              <a:defRPr sz="1250">
                <a:solidFill>
                  <a:srgbClr val="C8D8F0"/>
                </a:solidFill>
              </a:defRPr>
            </a:pPr>
            <a:r>
              <a:t>- Cryptic tag dictionaries create silos between DCS, PLC, and vibration monitors</a:t>
            </a:r>
          </a:p>
          <a:p>
            <a:pPr>
              <a:spcAft>
                <a:spcPts val="800"/>
              </a:spcAft>
              <a:defRPr sz="1250">
                <a:solidFill>
                  <a:srgbClr val="C8D8F0"/>
                </a:solidFill>
              </a:defRPr>
            </a:pPr>
            <a:r>
              <a:t>- SCADA provides static telemetry but zero first-principles causal inference</a:t>
            </a:r>
          </a:p>
          <a:p>
            <a:pPr>
              <a:spcAft>
                <a:spcPts val="800"/>
              </a:spcAft>
              <a:defRPr sz="1250">
                <a:solidFill>
                  <a:srgbClr val="C8D8F0"/>
                </a:solidFill>
              </a:defRPr>
            </a:pPr>
            <a:r>
              <a:t>- Engineered specifically for OT Leads, DCS Programmers, and Plant Engineers</a:t>
            </a:r>
          </a:p>
          <a:p>
            <a:pPr>
              <a:spcBef>
                <a:spcPts val="800"/>
              </a:spcBef>
              <a:defRPr sz="1100" b="1">
                <a:solidFill>
                  <a:srgbClr val="F5C842"/>
                </a:solidFill>
              </a:defRPr>
            </a:pPr>
            <a:r>
              <a:t>PRESENTER TIP: Acknowledge the engineer's daily frustration. Establish yourself as a fellow engineer, not a marketer.</a:t>
            </a:r>
          </a:p>
        </p:txBody>
      </p:sp>
      <p:sp>
        <p:nvSpPr>
          <p:cNvPr id="7" name="TextBox 6"/>
          <p:cNvSpPr txBox="1"/>
          <p:nvPr/>
        </p:nvSpPr>
        <p:spPr>
          <a:xfrm>
            <a:off x="731520" y="6309360"/>
            <a:ext cx="10698480" cy="320040"/>
          </a:xfrm>
          <a:prstGeom prst="rect">
            <a:avLst/>
          </a:prstGeom>
          <a:noFill/>
        </p:spPr>
        <p:txBody>
          <a:bodyPr wrap="none">
            <a:spAutoFit/>
          </a:bodyPr>
          <a:lstStyle/>
          <a:p>
            <a:pPr>
              <a:defRPr sz="950">
                <a:solidFill>
                  <a:srgbClr val="94A3B8"/>
                </a:solidFill>
              </a:defRPr>
            </a:pPr>
            <a:r>
              <a:t>TERRESTRIAL PLATFORM  |  AUTOMATION &amp; ENGINEERING TECHNICAL SPEECH GUIDE  |  CONFIDENTIAL - FOR AUTHORISED PRESENTERS &amp; SYSTEM INTEGRATORS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00D4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698480" cy="1005840"/>
          </a:xfrm>
          <a:prstGeom prst="rect">
            <a:avLst/>
          </a:prstGeom>
          <a:noFill/>
        </p:spPr>
        <p:txBody>
          <a:bodyPr wrap="square">
            <a:spAutoFit/>
          </a:bodyPr>
          <a:lstStyle/>
          <a:p>
            <a:pPr>
              <a:spcAft>
                <a:spcPts val="400"/>
              </a:spcAft>
              <a:defRPr sz="1100" b="1">
                <a:solidFill>
                  <a:srgbClr val="00D4FF"/>
                </a:solidFill>
              </a:defRPr>
            </a:pPr>
            <a:r>
              <a:t>AUTOMATION &amp; ENGINEERING  |  EDGE ARCHITECTURE | 2-5 MINUTES</a:t>
            </a:r>
          </a:p>
          <a:p>
            <a:pPr>
              <a:defRPr sz="2500" b="1">
                <a:solidFill>
                  <a:srgbClr val="FFFFFF"/>
                </a:solidFill>
              </a:defRPr>
            </a:pPr>
            <a:r>
              <a:t>Deterministic Edge Ingestion: OPC UA TSN, IEC 61850 &amp; Modbus</a:t>
            </a:r>
          </a:p>
        </p:txBody>
      </p:sp>
      <p:sp>
        <p:nvSpPr>
          <p:cNvPr id="5" name="Rounded Rectangle 4"/>
          <p:cNvSpPr/>
          <p:nvPr/>
        </p:nvSpPr>
        <p:spPr>
          <a:xfrm>
            <a:off x="731520" y="1554480"/>
            <a:ext cx="6583680" cy="4389120"/>
          </a:xfrm>
          <a:prstGeom prst="roundRect">
            <a:avLst/>
          </a:prstGeom>
          <a:solidFill>
            <a:srgbClr val="12182E"/>
          </a:solidFill>
          <a:ln>
            <a:solidFill>
              <a:srgbClr val="00D4FF"/>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F5C842"/>
                </a:solidFill>
              </a:defRPr>
            </a:pPr>
            <a:r>
              <a:t>VERBATIM PRESENTATION SPEECH SCRIPT (WHAT TO SAY)</a:t>
            </a:r>
          </a:p>
          <a:p>
            <a:pPr>
              <a:spcAft>
                <a:spcPts val="1000"/>
              </a:spcAft>
              <a:defRPr sz="1300">
                <a:solidFill>
                  <a:srgbClr val="FFFFFF"/>
                </a:solidFill>
              </a:defRPr>
            </a:pPr>
            <a:r>
              <a:t>Let's look at the telemetry ingestion layer. The Terra Edge Core runs as an ultra-lightweight Docker or Podman container on industrial PCs or hypervisor VMs.</a:t>
            </a:r>
          </a:p>
          <a:p>
            <a:pPr>
              <a:spcAft>
                <a:spcPts val="1000"/>
              </a:spcAft>
              <a:defRPr sz="1300">
                <a:solidFill>
                  <a:srgbClr val="FFFFFF"/>
                </a:solidFill>
              </a:defRPr>
            </a:pPr>
            <a:r>
              <a:t>We ingest from your plant bus via native industrial protocol drivers: OPC UA with Time-Sensitive Networking (TSN), IEC 61850 MMS and GOOSE, Modbus TCP/RTU, DLMS/COSEM, and COMTRADE transient recorders.</a:t>
            </a:r>
          </a:p>
          <a:p>
            <a:pPr>
              <a:spcAft>
                <a:spcPts val="1000"/>
              </a:spcAft>
              <a:defRPr sz="1300">
                <a:solidFill>
                  <a:srgbClr val="FFFFFF"/>
                </a:solidFill>
              </a:defRPr>
            </a:pPr>
            <a:r>
              <a:t>Ingestion occurs at deterministic sub-millisecond intervals. Every packet is microsecond-timestamped at arrival, parsed, normalized into our unified semantic asset model, and pushed to the local zero-copy shared memory bus.</a:t>
            </a:r>
          </a:p>
        </p:txBody>
      </p:sp>
      <p:sp>
        <p:nvSpPr>
          <p:cNvPr id="6" name="Rounded Rectangle 5"/>
          <p:cNvSpPr/>
          <p:nvPr/>
        </p:nvSpPr>
        <p:spPr>
          <a:xfrm>
            <a:off x="7589520" y="1554480"/>
            <a:ext cx="3840480" cy="4389120"/>
          </a:xfrm>
          <a:prstGeom prst="roundRect">
            <a:avLst/>
          </a:prstGeom>
          <a:solidFill>
            <a:srgbClr val="18203C"/>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00D4FF"/>
                </a:solidFill>
              </a:defRPr>
            </a:pPr>
            <a:r>
              <a:t>SPEAKER CUES &amp; VALUE DRIVERS</a:t>
            </a:r>
          </a:p>
          <a:p>
            <a:pPr>
              <a:spcAft>
                <a:spcPts val="800"/>
              </a:spcAft>
              <a:defRPr sz="1250">
                <a:solidFill>
                  <a:srgbClr val="C8D8F0"/>
                </a:solidFill>
              </a:defRPr>
            </a:pPr>
            <a:r>
              <a:t>- Zero-copy shared memory architecture for microsecond telemetry throughput</a:t>
            </a:r>
          </a:p>
          <a:p>
            <a:pPr>
              <a:spcAft>
                <a:spcPts val="800"/>
              </a:spcAft>
              <a:defRPr sz="1250">
                <a:solidFill>
                  <a:srgbClr val="C8D8F0"/>
                </a:solidFill>
              </a:defRPr>
            </a:pPr>
            <a:r>
              <a:t>- Native support for OPC UA TSN, IEC 61850 GOOSE, Modbus, and COMTRADE</a:t>
            </a:r>
          </a:p>
          <a:p>
            <a:pPr>
              <a:spcAft>
                <a:spcPts val="800"/>
              </a:spcAft>
              <a:defRPr sz="1250">
                <a:solidFill>
                  <a:srgbClr val="C8D8F0"/>
                </a:solidFill>
              </a:defRPr>
            </a:pPr>
            <a:r>
              <a:t>- Microsecond precision timestamping eliminates historian jitter</a:t>
            </a:r>
          </a:p>
          <a:p>
            <a:pPr>
              <a:spcAft>
                <a:spcPts val="800"/>
              </a:spcAft>
              <a:defRPr sz="1250">
                <a:solidFill>
                  <a:srgbClr val="C8D8F0"/>
                </a:solidFill>
              </a:defRPr>
            </a:pPr>
            <a:r>
              <a:t>- Runs locally on existing industrial IPC or redundant edge VMs</a:t>
            </a:r>
          </a:p>
          <a:p>
            <a:pPr>
              <a:spcBef>
                <a:spcPts val="800"/>
              </a:spcBef>
              <a:defRPr sz="1100" b="1">
                <a:solidFill>
                  <a:srgbClr val="F5C842"/>
                </a:solidFill>
              </a:defRPr>
            </a:pPr>
            <a:r>
              <a:t>PRESENTER TIP: Highlight that this requires NO modification to existing PLC ladder logic or DCS function blocks.</a:t>
            </a:r>
          </a:p>
        </p:txBody>
      </p:sp>
      <p:sp>
        <p:nvSpPr>
          <p:cNvPr id="7" name="TextBox 6"/>
          <p:cNvSpPr txBox="1"/>
          <p:nvPr/>
        </p:nvSpPr>
        <p:spPr>
          <a:xfrm>
            <a:off x="731520" y="6309360"/>
            <a:ext cx="10698480" cy="320040"/>
          </a:xfrm>
          <a:prstGeom prst="rect">
            <a:avLst/>
          </a:prstGeom>
          <a:noFill/>
        </p:spPr>
        <p:txBody>
          <a:bodyPr wrap="none">
            <a:spAutoFit/>
          </a:bodyPr>
          <a:lstStyle/>
          <a:p>
            <a:pPr>
              <a:defRPr sz="950">
                <a:solidFill>
                  <a:srgbClr val="94A3B8"/>
                </a:solidFill>
              </a:defRPr>
            </a:pPr>
            <a:r>
              <a:t>TERRESTRIAL PLATFORM  |  AUTOMATION &amp; ENGINEERING TECHNICAL SPEECH GUIDE  |  CONFIDENTIAL - FOR AUTHORISED PRESENTERS &amp; SYSTEM INTEGRATORS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00D4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698480" cy="1005840"/>
          </a:xfrm>
          <a:prstGeom prst="rect">
            <a:avLst/>
          </a:prstGeom>
          <a:noFill/>
        </p:spPr>
        <p:txBody>
          <a:bodyPr wrap="square">
            <a:spAutoFit/>
          </a:bodyPr>
          <a:lstStyle/>
          <a:p>
            <a:pPr>
              <a:spcAft>
                <a:spcPts val="400"/>
              </a:spcAft>
              <a:defRPr sz="1100" b="1">
                <a:solidFill>
                  <a:srgbClr val="00D4FF"/>
                </a:solidFill>
              </a:defRPr>
            </a:pPr>
            <a:r>
              <a:t>AUTOMATION &amp; ENGINEERING  |  CLOSED-LOOP AUTONOMY | 5-8 MINUTES</a:t>
            </a:r>
          </a:p>
          <a:p>
            <a:pPr>
              <a:defRPr sz="2500" b="1">
                <a:solidFill>
                  <a:srgbClr val="FFFFFF"/>
                </a:solidFill>
              </a:defRPr>
            </a:pPr>
            <a:r>
              <a:t>Deterministic Closed-Loop Supervisory Actuation &amp; Fail-Safe Watchdogs</a:t>
            </a:r>
          </a:p>
        </p:txBody>
      </p:sp>
      <p:sp>
        <p:nvSpPr>
          <p:cNvPr id="5" name="Rounded Rectangle 4"/>
          <p:cNvSpPr/>
          <p:nvPr/>
        </p:nvSpPr>
        <p:spPr>
          <a:xfrm>
            <a:off x="731520" y="1554480"/>
            <a:ext cx="6583680" cy="4389120"/>
          </a:xfrm>
          <a:prstGeom prst="roundRect">
            <a:avLst/>
          </a:prstGeom>
          <a:solidFill>
            <a:srgbClr val="12182E"/>
          </a:solidFill>
          <a:ln>
            <a:solidFill>
              <a:srgbClr val="00D4FF"/>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F5C842"/>
                </a:solidFill>
              </a:defRPr>
            </a:pPr>
            <a:r>
              <a:t>VERBATIM PRESENTATION SPEECH SCRIPT (WHAT TO SAY)</a:t>
            </a:r>
          </a:p>
          <a:p>
            <a:pPr>
              <a:spcAft>
                <a:spcPts val="1000"/>
              </a:spcAft>
              <a:defRPr sz="1300">
                <a:solidFill>
                  <a:srgbClr val="FFFFFF"/>
                </a:solidFill>
              </a:defRPr>
            </a:pPr>
            <a:r>
              <a:t>The question every automation engineer asks is: 'How does Terrestrial Platform safely write setpoints back into our DCS?'</a:t>
            </a:r>
          </a:p>
          <a:p>
            <a:pPr>
              <a:spcAft>
                <a:spcPts val="1000"/>
              </a:spcAft>
              <a:defRPr sz="1300">
                <a:solidFill>
                  <a:srgbClr val="FFFFFF"/>
                </a:solidFill>
              </a:defRPr>
            </a:pPr>
            <a:r>
              <a:t>We operate strictly in Level 2 / Level 3 supervisory setpoint optimization mode. Our physics-informed engine calculates the optimal multi-variable trajectory—such as air-fuel ratio, boiler feed pump speed, or chiller staging.</a:t>
            </a:r>
          </a:p>
          <a:p>
            <a:pPr>
              <a:spcAft>
                <a:spcPts val="1000"/>
              </a:spcAft>
              <a:defRPr sz="1300">
                <a:solidFill>
                  <a:srgbClr val="FFFFFF"/>
                </a:solidFill>
              </a:defRPr>
            </a:pPr>
            <a:r>
              <a:t>Before any setpoint is dispatched, it must pass a three-stage deterministic check: rate-of-change clamping, metallurgical stress limits, and safety boundary interlocks. If our heartbeat watchdog detects even a 50ms latency anomaly, it executes an instantaneous bumpless fallback to baseline manual setpoints.</a:t>
            </a:r>
          </a:p>
        </p:txBody>
      </p:sp>
      <p:sp>
        <p:nvSpPr>
          <p:cNvPr id="6" name="Rounded Rectangle 5"/>
          <p:cNvSpPr/>
          <p:nvPr/>
        </p:nvSpPr>
        <p:spPr>
          <a:xfrm>
            <a:off x="7589520" y="1554480"/>
            <a:ext cx="3840480" cy="4389120"/>
          </a:xfrm>
          <a:prstGeom prst="roundRect">
            <a:avLst/>
          </a:prstGeom>
          <a:solidFill>
            <a:srgbClr val="18203C"/>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00D4FF"/>
                </a:solidFill>
              </a:defRPr>
            </a:pPr>
            <a:r>
              <a:t>SPEAKER CUES &amp; VALUE DRIVERS</a:t>
            </a:r>
          </a:p>
          <a:p>
            <a:pPr>
              <a:spcAft>
                <a:spcPts val="800"/>
              </a:spcAft>
              <a:defRPr sz="1250">
                <a:solidFill>
                  <a:srgbClr val="C8D8F0"/>
                </a:solidFill>
              </a:defRPr>
            </a:pPr>
            <a:r>
              <a:t>- Supervisory setpoint writes via standard OPC UA DA/HA or Modbus registers</a:t>
            </a:r>
          </a:p>
          <a:p>
            <a:pPr>
              <a:spcAft>
                <a:spcPts val="800"/>
              </a:spcAft>
              <a:defRPr sz="1250">
                <a:solidFill>
                  <a:srgbClr val="C8D8F0"/>
                </a:solidFill>
              </a:defRPr>
            </a:pPr>
            <a:r>
              <a:t>- Rate-of-change (RoC) and thermodynamic boundary clamping guardrails</a:t>
            </a:r>
          </a:p>
          <a:p>
            <a:pPr>
              <a:spcAft>
                <a:spcPts val="800"/>
              </a:spcAft>
              <a:defRPr sz="1250">
                <a:solidFill>
                  <a:srgbClr val="C8D8F0"/>
                </a:solidFill>
              </a:defRPr>
            </a:pPr>
            <a:r>
              <a:t>- Hardware heartbeat watchdog with 50ms bumpless fail-safe fallback</a:t>
            </a:r>
          </a:p>
          <a:p>
            <a:pPr>
              <a:spcAft>
                <a:spcPts val="800"/>
              </a:spcAft>
              <a:defRPr sz="1250">
                <a:solidFill>
                  <a:srgbClr val="C8D8F0"/>
                </a:solidFill>
              </a:defRPr>
            </a:pPr>
            <a:r>
              <a:t>- Level 1 Safety Instrumented Systems (SIS/ESD) retain ultimate hardwired authority</a:t>
            </a:r>
          </a:p>
          <a:p>
            <a:pPr>
              <a:spcBef>
                <a:spcPts val="800"/>
              </a:spcBef>
              <a:defRPr sz="1100" b="1">
                <a:solidFill>
                  <a:srgbClr val="F5C842"/>
                </a:solidFill>
              </a:defRPr>
            </a:pPr>
            <a:r>
              <a:t>PRESENTER TIP: Reassure them on safety: The ESD/SIS system always wins. We operate purely in supervisory setpoint mode.</a:t>
            </a:r>
          </a:p>
        </p:txBody>
      </p:sp>
      <p:sp>
        <p:nvSpPr>
          <p:cNvPr id="7" name="TextBox 6"/>
          <p:cNvSpPr txBox="1"/>
          <p:nvPr/>
        </p:nvSpPr>
        <p:spPr>
          <a:xfrm>
            <a:off x="731520" y="6309360"/>
            <a:ext cx="10698480" cy="320040"/>
          </a:xfrm>
          <a:prstGeom prst="rect">
            <a:avLst/>
          </a:prstGeom>
          <a:noFill/>
        </p:spPr>
        <p:txBody>
          <a:bodyPr wrap="none">
            <a:spAutoFit/>
          </a:bodyPr>
          <a:lstStyle/>
          <a:p>
            <a:pPr>
              <a:defRPr sz="950">
                <a:solidFill>
                  <a:srgbClr val="94A3B8"/>
                </a:solidFill>
              </a:defRPr>
            </a:pPr>
            <a:r>
              <a:t>TERRESTRIAL PLATFORM  |  AUTOMATION &amp; ENGINEERING TECHNICAL SPEECH GUIDE  |  CONFIDENTIAL - FOR AUTHORISED PRESENTERS &amp; SYSTEM INTEGRATORS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00D4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698480" cy="1005840"/>
          </a:xfrm>
          <a:prstGeom prst="rect">
            <a:avLst/>
          </a:prstGeom>
          <a:noFill/>
        </p:spPr>
        <p:txBody>
          <a:bodyPr wrap="square">
            <a:spAutoFit/>
          </a:bodyPr>
          <a:lstStyle/>
          <a:p>
            <a:pPr>
              <a:spcAft>
                <a:spcPts val="400"/>
              </a:spcAft>
              <a:defRPr sz="1100" b="1">
                <a:solidFill>
                  <a:srgbClr val="00D4FF"/>
                </a:solidFill>
              </a:defRPr>
            </a:pPr>
            <a:r>
              <a:t>AUTOMATION &amp; ENGINEERING  |  PHYSICS MODELING | 8-11 MINUTES</a:t>
            </a:r>
          </a:p>
          <a:p>
            <a:pPr>
              <a:defRPr sz="2500" b="1">
                <a:solidFill>
                  <a:srgbClr val="FFFFFF"/>
                </a:solidFill>
              </a:defRPr>
            </a:pPr>
            <a:r>
              <a:t>Thermodynamic &amp; Mechanical First-Principles Grounding (PINO)</a:t>
            </a:r>
          </a:p>
        </p:txBody>
      </p:sp>
      <p:sp>
        <p:nvSpPr>
          <p:cNvPr id="5" name="Rounded Rectangle 4"/>
          <p:cNvSpPr/>
          <p:nvPr/>
        </p:nvSpPr>
        <p:spPr>
          <a:xfrm>
            <a:off x="731520" y="1554480"/>
            <a:ext cx="6583680" cy="4389120"/>
          </a:xfrm>
          <a:prstGeom prst="roundRect">
            <a:avLst/>
          </a:prstGeom>
          <a:solidFill>
            <a:srgbClr val="12182E"/>
          </a:solidFill>
          <a:ln>
            <a:solidFill>
              <a:srgbClr val="00D4FF"/>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F5C842"/>
                </a:solidFill>
              </a:defRPr>
            </a:pPr>
            <a:r>
              <a:t>VERBATIM PRESENTATION SPEECH SCRIPT (WHAT TO SAY)</a:t>
            </a:r>
          </a:p>
          <a:p>
            <a:pPr>
              <a:spcAft>
                <a:spcPts val="1000"/>
              </a:spcAft>
              <a:defRPr sz="1300">
                <a:solidFill>
                  <a:srgbClr val="FFFFFF"/>
                </a:solidFill>
              </a:defRPr>
            </a:pPr>
            <a:r>
              <a:t>How do our models achieve superior accuracy compared to standard regression? We ground our Neural Operators in first-principles industrial science.</a:t>
            </a:r>
          </a:p>
          <a:p>
            <a:pPr>
              <a:spcAft>
                <a:spcPts val="1000"/>
              </a:spcAft>
              <a:defRPr sz="1300">
                <a:solidFill>
                  <a:srgbClr val="FFFFFF"/>
                </a:solidFill>
              </a:defRPr>
            </a:pPr>
            <a:r>
              <a:t>For thermal assets, we embed ASME IAPWS-IF97 steam tables directly into the computation graph. For rotating machinery, we embed ISO 10816 vibration severity standards and spectral FFT harmonic analysis.</a:t>
            </a:r>
          </a:p>
          <a:p>
            <a:pPr>
              <a:spcAft>
                <a:spcPts val="1000"/>
              </a:spcAft>
              <a:defRPr sz="1300">
                <a:solidFill>
                  <a:srgbClr val="FFFFFF"/>
                </a:solidFill>
              </a:defRPr>
            </a:pPr>
            <a:r>
              <a:t>This means the model does not just look for statistical correlations; it understands mass conservation, enthalpy balance, and rotor dynamics. When ambient temperature swings by 20 degrees, the model adapts deterministically without retraining.</a:t>
            </a:r>
          </a:p>
        </p:txBody>
      </p:sp>
      <p:sp>
        <p:nvSpPr>
          <p:cNvPr id="6" name="Rounded Rectangle 5"/>
          <p:cNvSpPr/>
          <p:nvPr/>
        </p:nvSpPr>
        <p:spPr>
          <a:xfrm>
            <a:off x="7589520" y="1554480"/>
            <a:ext cx="3840480" cy="4389120"/>
          </a:xfrm>
          <a:prstGeom prst="roundRect">
            <a:avLst/>
          </a:prstGeom>
          <a:solidFill>
            <a:srgbClr val="18203C"/>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00D4FF"/>
                </a:solidFill>
              </a:defRPr>
            </a:pPr>
            <a:r>
              <a:t>SPEAKER CUES &amp; VALUE DRIVERS</a:t>
            </a:r>
          </a:p>
          <a:p>
            <a:pPr>
              <a:spcAft>
                <a:spcPts val="800"/>
              </a:spcAft>
              <a:defRPr sz="1250">
                <a:solidFill>
                  <a:srgbClr val="C8D8F0"/>
                </a:solidFill>
              </a:defRPr>
            </a:pPr>
            <a:r>
              <a:t>- IAPWS-IF97 ASME Steam Tables embedded for thermal power and chemical boilers</a:t>
            </a:r>
          </a:p>
          <a:p>
            <a:pPr>
              <a:spcAft>
                <a:spcPts val="800"/>
              </a:spcAft>
              <a:defRPr sz="1250">
                <a:solidFill>
                  <a:srgbClr val="C8D8F0"/>
                </a:solidFill>
              </a:defRPr>
            </a:pPr>
            <a:r>
              <a:t>- ISO 10816 vibration envelopes &amp; spectral peak tracking for rotating trains</a:t>
            </a:r>
          </a:p>
          <a:p>
            <a:pPr>
              <a:spcAft>
                <a:spcPts val="800"/>
              </a:spcAft>
              <a:defRPr sz="1250">
                <a:solidFill>
                  <a:srgbClr val="C8D8F0"/>
                </a:solidFill>
              </a:defRPr>
            </a:pPr>
            <a:r>
              <a:t>- Mass, momentum, and energy conservation enforced via loss function penalties</a:t>
            </a:r>
          </a:p>
          <a:p>
            <a:pPr>
              <a:spcAft>
                <a:spcPts val="800"/>
              </a:spcAft>
              <a:defRPr sz="1250">
                <a:solidFill>
                  <a:srgbClr val="C8D8F0"/>
                </a:solidFill>
              </a:defRPr>
            </a:pPr>
            <a:r>
              <a:t>- Eliminates statistical drift and ensures deterministic physics accuracy</a:t>
            </a:r>
          </a:p>
          <a:p>
            <a:pPr>
              <a:spcBef>
                <a:spcPts val="800"/>
              </a:spcBef>
              <a:defRPr sz="1100" b="1">
                <a:solidFill>
                  <a:srgbClr val="F5C842"/>
                </a:solidFill>
              </a:defRPr>
            </a:pPr>
            <a:r>
              <a:t>PRESENTER TIP: Engineers respect specific standards. Mentioning IAPWS-IF97 and ISO 10816 builds instant credibility.</a:t>
            </a:r>
          </a:p>
        </p:txBody>
      </p:sp>
      <p:sp>
        <p:nvSpPr>
          <p:cNvPr id="7" name="TextBox 6"/>
          <p:cNvSpPr txBox="1"/>
          <p:nvPr/>
        </p:nvSpPr>
        <p:spPr>
          <a:xfrm>
            <a:off x="731520" y="6309360"/>
            <a:ext cx="10698480" cy="320040"/>
          </a:xfrm>
          <a:prstGeom prst="rect">
            <a:avLst/>
          </a:prstGeom>
          <a:noFill/>
        </p:spPr>
        <p:txBody>
          <a:bodyPr wrap="none">
            <a:spAutoFit/>
          </a:bodyPr>
          <a:lstStyle/>
          <a:p>
            <a:pPr>
              <a:defRPr sz="950">
                <a:solidFill>
                  <a:srgbClr val="94A3B8"/>
                </a:solidFill>
              </a:defRPr>
            </a:pPr>
            <a:r>
              <a:t>TERRESTRIAL PLATFORM  |  AUTOMATION &amp; ENGINEERING TECHNICAL SPEECH GUIDE  |  CONFIDENTIAL - FOR AUTHORISED PRESENTERS &amp; SYSTEM INTEGRATORS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00D4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698480" cy="1005840"/>
          </a:xfrm>
          <a:prstGeom prst="rect">
            <a:avLst/>
          </a:prstGeom>
          <a:noFill/>
        </p:spPr>
        <p:txBody>
          <a:bodyPr wrap="square">
            <a:spAutoFit/>
          </a:bodyPr>
          <a:lstStyle/>
          <a:p>
            <a:pPr>
              <a:spcAft>
                <a:spcPts val="400"/>
              </a:spcAft>
              <a:defRPr sz="1100" b="1">
                <a:solidFill>
                  <a:srgbClr val="00D4FF"/>
                </a:solidFill>
              </a:defRPr>
            </a:pPr>
            <a:r>
              <a:t>AUTOMATION &amp; ENGINEERING  |  ALARM INTELLIGENCE | 11-13 MINUTES</a:t>
            </a:r>
          </a:p>
          <a:p>
            <a:pPr>
              <a:defRPr sz="2500" b="1">
                <a:solidFill>
                  <a:srgbClr val="FFFFFF"/>
                </a:solidFill>
              </a:defRPr>
            </a:pPr>
            <a:r>
              <a:t>Causal Graph Alarm Suppression: Eliminating Nuisance Floods</a:t>
            </a:r>
          </a:p>
        </p:txBody>
      </p:sp>
      <p:sp>
        <p:nvSpPr>
          <p:cNvPr id="5" name="Rounded Rectangle 4"/>
          <p:cNvSpPr/>
          <p:nvPr/>
        </p:nvSpPr>
        <p:spPr>
          <a:xfrm>
            <a:off x="731520" y="1554480"/>
            <a:ext cx="6583680" cy="4389120"/>
          </a:xfrm>
          <a:prstGeom prst="roundRect">
            <a:avLst/>
          </a:prstGeom>
          <a:solidFill>
            <a:srgbClr val="12182E"/>
          </a:solidFill>
          <a:ln>
            <a:solidFill>
              <a:srgbClr val="00D4FF"/>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F5C842"/>
                </a:solidFill>
              </a:defRPr>
            </a:pPr>
            <a:r>
              <a:t>VERBATIM PRESENTATION SPEECH SCRIPT (WHAT TO SAY)</a:t>
            </a:r>
          </a:p>
          <a:p>
            <a:pPr>
              <a:spcAft>
                <a:spcPts val="1000"/>
              </a:spcAft>
              <a:defRPr sz="1300">
                <a:solidFill>
                  <a:srgbClr val="FFFFFF"/>
                </a:solidFill>
              </a:defRPr>
            </a:pPr>
            <a:r>
              <a:t>Let's solve the alarm flood problem. Terrestrial Platform's TerraAlarm module imports your piping and instrumentation diagrams (P&amp;ID) and electrical single-line diagrams to build a Directed Causal Graph.</a:t>
            </a:r>
          </a:p>
          <a:p>
            <a:pPr>
              <a:spcAft>
                <a:spcPts val="1000"/>
              </a:spcAft>
              <a:defRPr sz="1300">
                <a:solidFill>
                  <a:srgbClr val="FFFFFF"/>
                </a:solidFill>
              </a:defRPr>
            </a:pPr>
            <a:r>
              <a:t>When an upstream pump cavitation occurs, our engine detects the propagation wavefront across discharge pressure, suction flow, and motor current.</a:t>
            </a:r>
          </a:p>
          <a:p>
            <a:pPr>
              <a:spcAft>
                <a:spcPts val="1000"/>
              </a:spcAft>
              <a:defRPr sz="1300">
                <a:solidFill>
                  <a:srgbClr val="FFFFFF"/>
                </a:solidFill>
              </a:defRPr>
            </a:pPr>
            <a:r>
              <a:t>In under 50 milliseconds, it suppresses all 45 secondary symptom alarms and highlights only the primary root cause: 'Pump A Suction Strainer Clogged'. Operators know immediately where to send technicians.</a:t>
            </a:r>
          </a:p>
        </p:txBody>
      </p:sp>
      <p:sp>
        <p:nvSpPr>
          <p:cNvPr id="6" name="Rounded Rectangle 5"/>
          <p:cNvSpPr/>
          <p:nvPr/>
        </p:nvSpPr>
        <p:spPr>
          <a:xfrm>
            <a:off x="7589520" y="1554480"/>
            <a:ext cx="3840480" cy="4389120"/>
          </a:xfrm>
          <a:prstGeom prst="roundRect">
            <a:avLst/>
          </a:prstGeom>
          <a:solidFill>
            <a:srgbClr val="18203C"/>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00D4FF"/>
                </a:solidFill>
              </a:defRPr>
            </a:pPr>
            <a:r>
              <a:t>SPEAKER CUES &amp; VALUE DRIVERS</a:t>
            </a:r>
          </a:p>
          <a:p>
            <a:pPr>
              <a:spcAft>
                <a:spcPts val="800"/>
              </a:spcAft>
              <a:defRPr sz="1250">
                <a:solidFill>
                  <a:srgbClr val="C8D8F0"/>
                </a:solidFill>
              </a:defRPr>
            </a:pPr>
            <a:r>
              <a:t>- Directed causal graph mapped directly to plant P&amp;ID topology</a:t>
            </a:r>
          </a:p>
          <a:p>
            <a:pPr>
              <a:spcAft>
                <a:spcPts val="800"/>
              </a:spcAft>
              <a:defRPr sz="1250">
                <a:solidFill>
                  <a:srgbClr val="C8D8F0"/>
                </a:solidFill>
              </a:defRPr>
            </a:pPr>
            <a:r>
              <a:t>- Sub-50 millisecond propagation wavefront detection</a:t>
            </a:r>
          </a:p>
          <a:p>
            <a:pPr>
              <a:spcAft>
                <a:spcPts val="800"/>
              </a:spcAft>
              <a:defRPr sz="1250">
                <a:solidFill>
                  <a:srgbClr val="C8D8F0"/>
                </a:solidFill>
              </a:defRPr>
            </a:pPr>
            <a:r>
              <a:t>- Suppresses 95%+ of nuisance cascading alarms during plant trips</a:t>
            </a:r>
          </a:p>
          <a:p>
            <a:pPr>
              <a:spcAft>
                <a:spcPts val="800"/>
              </a:spcAft>
              <a:defRPr sz="1250">
                <a:solidFill>
                  <a:srgbClr val="C8D8F0"/>
                </a:solidFill>
              </a:defRPr>
            </a:pPr>
            <a:r>
              <a:t>- Conforms strictly to ISA 18.2 and EEMUA 191 alarm management standards</a:t>
            </a:r>
          </a:p>
          <a:p>
            <a:pPr>
              <a:spcBef>
                <a:spcPts val="800"/>
              </a:spcBef>
              <a:defRPr sz="1100" b="1">
                <a:solidFill>
                  <a:srgbClr val="F5C842"/>
                </a:solidFill>
              </a:defRPr>
            </a:pPr>
            <a:r>
              <a:t>PRESENTER TIP: Reference ISA 18.2 compliance. Plant automation engineers are judged heavily on alarm metrics.</a:t>
            </a:r>
          </a:p>
        </p:txBody>
      </p:sp>
      <p:sp>
        <p:nvSpPr>
          <p:cNvPr id="7" name="TextBox 6"/>
          <p:cNvSpPr txBox="1"/>
          <p:nvPr/>
        </p:nvSpPr>
        <p:spPr>
          <a:xfrm>
            <a:off x="731520" y="6309360"/>
            <a:ext cx="10698480" cy="320040"/>
          </a:xfrm>
          <a:prstGeom prst="rect">
            <a:avLst/>
          </a:prstGeom>
          <a:noFill/>
        </p:spPr>
        <p:txBody>
          <a:bodyPr wrap="none">
            <a:spAutoFit/>
          </a:bodyPr>
          <a:lstStyle/>
          <a:p>
            <a:pPr>
              <a:defRPr sz="950">
                <a:solidFill>
                  <a:srgbClr val="94A3B8"/>
                </a:solidFill>
              </a:defRPr>
            </a:pPr>
            <a:r>
              <a:t>TERRESTRIAL PLATFORM  |  AUTOMATION &amp; ENGINEERING TECHNICAL SPEECH GUIDE  |  CONFIDENTIAL - FOR AUTHORISED PRESENTERS &amp; SYSTEM INTEGRATORS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00D4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698480" cy="1005840"/>
          </a:xfrm>
          <a:prstGeom prst="rect">
            <a:avLst/>
          </a:prstGeom>
          <a:noFill/>
        </p:spPr>
        <p:txBody>
          <a:bodyPr wrap="square">
            <a:spAutoFit/>
          </a:bodyPr>
          <a:lstStyle/>
          <a:p>
            <a:pPr>
              <a:spcAft>
                <a:spcPts val="400"/>
              </a:spcAft>
              <a:defRPr sz="1100" b="1">
                <a:solidFill>
                  <a:srgbClr val="00D4FF"/>
                </a:solidFill>
              </a:defRPr>
            </a:pPr>
            <a:r>
              <a:t>AUTOMATION &amp; ENGINEERING  |  CYBERSECURITY | 13-15 MINUTES</a:t>
            </a:r>
          </a:p>
          <a:p>
            <a:pPr>
              <a:defRPr sz="2500" b="1">
                <a:solidFill>
                  <a:srgbClr val="FFFFFF"/>
                </a:solidFill>
              </a:defRPr>
            </a:pPr>
            <a:r>
              <a:t>OT/IT Air-Gap Architecture &amp; IEC 62443 Compliance</a:t>
            </a:r>
          </a:p>
        </p:txBody>
      </p:sp>
      <p:sp>
        <p:nvSpPr>
          <p:cNvPr id="5" name="Rounded Rectangle 4"/>
          <p:cNvSpPr/>
          <p:nvPr/>
        </p:nvSpPr>
        <p:spPr>
          <a:xfrm>
            <a:off x="731520" y="1554480"/>
            <a:ext cx="6583680" cy="4389120"/>
          </a:xfrm>
          <a:prstGeom prst="roundRect">
            <a:avLst/>
          </a:prstGeom>
          <a:solidFill>
            <a:srgbClr val="12182E"/>
          </a:solidFill>
          <a:ln>
            <a:solidFill>
              <a:srgbClr val="00D4FF"/>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F5C842"/>
                </a:solidFill>
              </a:defRPr>
            </a:pPr>
            <a:r>
              <a:t>VERBATIM PRESENTATION SPEECH SCRIPT (WHAT TO SAY)</a:t>
            </a:r>
          </a:p>
          <a:p>
            <a:pPr>
              <a:spcAft>
                <a:spcPts val="1000"/>
              </a:spcAft>
              <a:defRPr sz="1300">
                <a:solidFill>
                  <a:srgbClr val="FFFFFF"/>
                </a:solidFill>
              </a:defRPr>
            </a:pPr>
            <a:r>
              <a:t>We adhere rigorously to the Purdue Enterprise Reference Model (ISA-95).</a:t>
            </a:r>
          </a:p>
          <a:p>
            <a:pPr>
              <a:spcAft>
                <a:spcPts val="1000"/>
              </a:spcAft>
              <a:defRPr sz="1300">
                <a:solidFill>
                  <a:srgbClr val="FFFFFF"/>
                </a:solidFill>
              </a:defRPr>
            </a:pPr>
            <a:r>
              <a:t>The Terra Edge node resides securely in Level 2.5 / Level 3 DMZ. It requires zero outbound internet connectivity to function and never touches Level 1 safety controllers directly.</a:t>
            </a:r>
          </a:p>
          <a:p>
            <a:pPr>
              <a:spcAft>
                <a:spcPts val="1000"/>
              </a:spcAft>
              <a:defRPr sz="1300">
                <a:solidFill>
                  <a:srgbClr val="FFFFFF"/>
                </a:solidFill>
              </a:defRPr>
            </a:pPr>
            <a:r>
              <a:t>All internal communication utilizes TLS 1.3 encryption, mTLS certificate authentication, and strict Role-Based Access Control (RBAC). The platform includes complete 21 CFR Part 11 compliant audit logging for every supervisory actuation.</a:t>
            </a:r>
          </a:p>
        </p:txBody>
      </p:sp>
      <p:sp>
        <p:nvSpPr>
          <p:cNvPr id="6" name="Rounded Rectangle 5"/>
          <p:cNvSpPr/>
          <p:nvPr/>
        </p:nvSpPr>
        <p:spPr>
          <a:xfrm>
            <a:off x="7589520" y="1554480"/>
            <a:ext cx="3840480" cy="4389120"/>
          </a:xfrm>
          <a:prstGeom prst="roundRect">
            <a:avLst/>
          </a:prstGeom>
          <a:solidFill>
            <a:srgbClr val="18203C"/>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00D4FF"/>
                </a:solidFill>
              </a:defRPr>
            </a:pPr>
            <a:r>
              <a:t>SPEAKER CUES &amp; VALUE DRIVERS</a:t>
            </a:r>
          </a:p>
          <a:p>
            <a:pPr>
              <a:spcAft>
                <a:spcPts val="800"/>
              </a:spcAft>
              <a:defRPr sz="1250">
                <a:solidFill>
                  <a:srgbClr val="C8D8F0"/>
                </a:solidFill>
              </a:defRPr>
            </a:pPr>
            <a:r>
              <a:t>- Strict adherence to Purdue Model (ISA-95 Level 2.5 / 3 boundary)</a:t>
            </a:r>
          </a:p>
          <a:p>
            <a:pPr>
              <a:spcAft>
                <a:spcPts val="800"/>
              </a:spcAft>
              <a:defRPr sz="1250">
                <a:solidFill>
                  <a:srgbClr val="C8D8F0"/>
                </a:solidFill>
              </a:defRPr>
            </a:pPr>
            <a:r>
              <a:t>- 100% operational in air-gapped industrial enclaves with zero external WAN</a:t>
            </a:r>
          </a:p>
          <a:p>
            <a:pPr>
              <a:spcAft>
                <a:spcPts val="800"/>
              </a:spcAft>
              <a:defRPr sz="1250">
                <a:solidFill>
                  <a:srgbClr val="C8D8F0"/>
                </a:solidFill>
              </a:defRPr>
            </a:pPr>
            <a:r>
              <a:t>- Mutual TLS 1.3 encryption and granular Role-Based Access Control (RBAC)</a:t>
            </a:r>
          </a:p>
          <a:p>
            <a:pPr>
              <a:spcAft>
                <a:spcPts val="800"/>
              </a:spcAft>
              <a:defRPr sz="1250">
                <a:solidFill>
                  <a:srgbClr val="C8D8F0"/>
                </a:solidFill>
              </a:defRPr>
            </a:pPr>
            <a:r>
              <a:t>- Conforms to IEC 62443 and 21 CFR Part 11 immutable audit logging</a:t>
            </a:r>
          </a:p>
          <a:p>
            <a:pPr>
              <a:spcBef>
                <a:spcPts val="800"/>
              </a:spcBef>
              <a:defRPr sz="1100" b="1">
                <a:solidFill>
                  <a:srgbClr val="F5C842"/>
                </a:solidFill>
              </a:defRPr>
            </a:pPr>
            <a:r>
              <a:t>PRESENTER TIP: Cybersecurity compliance is non-negotiable for OT engineers. Reassure them that air-gap is respected.</a:t>
            </a:r>
          </a:p>
        </p:txBody>
      </p:sp>
      <p:sp>
        <p:nvSpPr>
          <p:cNvPr id="7" name="TextBox 6"/>
          <p:cNvSpPr txBox="1"/>
          <p:nvPr/>
        </p:nvSpPr>
        <p:spPr>
          <a:xfrm>
            <a:off x="731520" y="6309360"/>
            <a:ext cx="10698480" cy="320040"/>
          </a:xfrm>
          <a:prstGeom prst="rect">
            <a:avLst/>
          </a:prstGeom>
          <a:noFill/>
        </p:spPr>
        <p:txBody>
          <a:bodyPr wrap="none">
            <a:spAutoFit/>
          </a:bodyPr>
          <a:lstStyle/>
          <a:p>
            <a:pPr>
              <a:defRPr sz="950">
                <a:solidFill>
                  <a:srgbClr val="94A3B8"/>
                </a:solidFill>
              </a:defRPr>
            </a:pPr>
            <a:r>
              <a:t>TERRESTRIAL PLATFORM  |  AUTOMATION &amp; ENGINEERING TECHNICAL SPEECH GUIDE  |  CONFIDENTIAL - FOR AUTHORISED PRESENTERS &amp; SYSTEM INTEGRATORS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00D4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698480" cy="1005840"/>
          </a:xfrm>
          <a:prstGeom prst="rect">
            <a:avLst/>
          </a:prstGeom>
          <a:noFill/>
        </p:spPr>
        <p:txBody>
          <a:bodyPr wrap="square">
            <a:spAutoFit/>
          </a:bodyPr>
          <a:lstStyle/>
          <a:p>
            <a:pPr>
              <a:spcAft>
                <a:spcPts val="400"/>
              </a:spcAft>
              <a:defRPr sz="1100" b="1">
                <a:solidFill>
                  <a:srgbClr val="00D4FF"/>
                </a:solidFill>
              </a:defRPr>
            </a:pPr>
            <a:r>
              <a:t>AUTOMATION &amp; ENGINEERING  |  DEPLOYMENT | 15-18 MINUTES</a:t>
            </a:r>
          </a:p>
          <a:p>
            <a:pPr>
              <a:defRPr sz="2500" b="1">
                <a:solidFill>
                  <a:srgbClr val="FFFFFF"/>
                </a:solidFill>
              </a:defRPr>
            </a:pPr>
            <a:r>
              <a:t>The Turnkey 48-Hour Engineering Deployment Roadmap</a:t>
            </a:r>
          </a:p>
        </p:txBody>
      </p:sp>
      <p:sp>
        <p:nvSpPr>
          <p:cNvPr id="5" name="Rounded Rectangle 4"/>
          <p:cNvSpPr/>
          <p:nvPr/>
        </p:nvSpPr>
        <p:spPr>
          <a:xfrm>
            <a:off x="731520" y="1554480"/>
            <a:ext cx="6583680" cy="4389120"/>
          </a:xfrm>
          <a:prstGeom prst="roundRect">
            <a:avLst/>
          </a:prstGeom>
          <a:solidFill>
            <a:srgbClr val="12182E"/>
          </a:solidFill>
          <a:ln>
            <a:solidFill>
              <a:srgbClr val="00D4FF"/>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F5C842"/>
                </a:solidFill>
              </a:defRPr>
            </a:pPr>
            <a:r>
              <a:t>VERBATIM PRESENTATION SPEECH SCRIPT (WHAT TO SAY)</a:t>
            </a:r>
          </a:p>
          <a:p>
            <a:pPr>
              <a:spcAft>
                <a:spcPts val="1000"/>
              </a:spcAft>
              <a:defRPr sz="1300">
                <a:solidFill>
                  <a:srgbClr val="FFFFFF"/>
                </a:solidFill>
              </a:defRPr>
            </a:pPr>
            <a:r>
              <a:t>Here is the exact rollout playbook your engineering team will experience.</a:t>
            </a:r>
          </a:p>
          <a:p>
            <a:pPr>
              <a:spcAft>
                <a:spcPts val="1000"/>
              </a:spcAft>
              <a:defRPr sz="1300">
                <a:solidFill>
                  <a:srgbClr val="FFFFFF"/>
                </a:solidFill>
              </a:defRPr>
            </a:pPr>
            <a:r>
              <a:t>Day 1: Container spin-up on your designated industrial workstation or virtual machine. Automated import of DCS tag list via CSV or SCL files.</a:t>
            </a:r>
          </a:p>
          <a:p>
            <a:pPr>
              <a:spcAft>
                <a:spcPts val="1000"/>
              </a:spcAft>
              <a:defRPr sz="1300">
                <a:solidFill>
                  <a:srgbClr val="FFFFFF"/>
                </a:solidFill>
              </a:defRPr>
            </a:pPr>
            <a:r>
              <a:t>Day 2: Protocol handshake verification over OPC UA / Modbus. Ingestion validation against existing DCS trend screens.</a:t>
            </a:r>
          </a:p>
          <a:p>
            <a:pPr>
              <a:spcAft>
                <a:spcPts val="1000"/>
              </a:spcAft>
              <a:defRPr sz="1300">
                <a:solidFill>
                  <a:srgbClr val="FFFFFF"/>
                </a:solidFill>
              </a:defRPr>
            </a:pPr>
            <a:r>
              <a:t>Days 3 to 14: Shadow calibration mode. The models run alongside your operators without writing setpoints, verifying forecast accuracy. Day 15: Enable advisory mode, followed by closed-loop supervisory execution.</a:t>
            </a:r>
          </a:p>
        </p:txBody>
      </p:sp>
      <p:sp>
        <p:nvSpPr>
          <p:cNvPr id="6" name="Rounded Rectangle 5"/>
          <p:cNvSpPr/>
          <p:nvPr/>
        </p:nvSpPr>
        <p:spPr>
          <a:xfrm>
            <a:off x="7589520" y="1554480"/>
            <a:ext cx="3840480" cy="4389120"/>
          </a:xfrm>
          <a:prstGeom prst="roundRect">
            <a:avLst/>
          </a:prstGeom>
          <a:solidFill>
            <a:srgbClr val="18203C"/>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00D4FF"/>
                </a:solidFill>
              </a:defRPr>
            </a:pPr>
            <a:r>
              <a:t>SPEAKER CUES &amp; VALUE DRIVERS</a:t>
            </a:r>
          </a:p>
          <a:p>
            <a:pPr>
              <a:spcAft>
                <a:spcPts val="800"/>
              </a:spcAft>
              <a:defRPr sz="1250">
                <a:solidFill>
                  <a:srgbClr val="C8D8F0"/>
                </a:solidFill>
              </a:defRPr>
            </a:pPr>
            <a:r>
              <a:t>- Day 1: Container launch &amp; automated DCS tag dictionary mapping</a:t>
            </a:r>
          </a:p>
          <a:p>
            <a:pPr>
              <a:spcAft>
                <a:spcPts val="800"/>
              </a:spcAft>
              <a:defRPr sz="1250">
                <a:solidFill>
                  <a:srgbClr val="C8D8F0"/>
                </a:solidFill>
              </a:defRPr>
            </a:pPr>
            <a:r>
              <a:t>- Day 2: Protocol handshake and multi-variable signal validation</a:t>
            </a:r>
          </a:p>
          <a:p>
            <a:pPr>
              <a:spcAft>
                <a:spcPts val="800"/>
              </a:spcAft>
              <a:defRPr sz="1250">
                <a:solidFill>
                  <a:srgbClr val="C8D8F0"/>
                </a:solidFill>
              </a:defRPr>
            </a:pPr>
            <a:r>
              <a:t>- Day 3-14: Passive shadow calibration against historian trends</a:t>
            </a:r>
          </a:p>
          <a:p>
            <a:pPr>
              <a:spcAft>
                <a:spcPts val="800"/>
              </a:spcAft>
              <a:defRPr sz="1250">
                <a:solidFill>
                  <a:srgbClr val="C8D8F0"/>
                </a:solidFill>
              </a:defRPr>
            </a:pPr>
            <a:r>
              <a:t>- Day 15+: Staged transition to advisory warnings and closed-loop actuation</a:t>
            </a:r>
          </a:p>
          <a:p>
            <a:pPr>
              <a:spcBef>
                <a:spcPts val="800"/>
              </a:spcBef>
              <a:defRPr sz="1100" b="1">
                <a:solidFill>
                  <a:srgbClr val="F5C842"/>
                </a:solidFill>
              </a:defRPr>
            </a:pPr>
            <a:r>
              <a:t>PRESENTER TIP: A clear chronological timeline removes the fear of open-ended implementation headaches.</a:t>
            </a:r>
          </a:p>
        </p:txBody>
      </p:sp>
      <p:sp>
        <p:nvSpPr>
          <p:cNvPr id="7" name="TextBox 6"/>
          <p:cNvSpPr txBox="1"/>
          <p:nvPr/>
        </p:nvSpPr>
        <p:spPr>
          <a:xfrm>
            <a:off x="731520" y="6309360"/>
            <a:ext cx="10698480" cy="320040"/>
          </a:xfrm>
          <a:prstGeom prst="rect">
            <a:avLst/>
          </a:prstGeom>
          <a:noFill/>
        </p:spPr>
        <p:txBody>
          <a:bodyPr wrap="none">
            <a:spAutoFit/>
          </a:bodyPr>
          <a:lstStyle/>
          <a:p>
            <a:pPr>
              <a:defRPr sz="950">
                <a:solidFill>
                  <a:srgbClr val="94A3B8"/>
                </a:solidFill>
              </a:defRPr>
            </a:pPr>
            <a:r>
              <a:t>TERRESTRIAL PLATFORM  |  AUTOMATION &amp; ENGINEERING TECHNICAL SPEECH GUIDE  |  CONFIDENTIAL - FOR AUTHORISED PRESENTERS &amp; SYSTEM INTEGRATORS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00D4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698480" cy="1005840"/>
          </a:xfrm>
          <a:prstGeom prst="rect">
            <a:avLst/>
          </a:prstGeom>
          <a:noFill/>
        </p:spPr>
        <p:txBody>
          <a:bodyPr wrap="square">
            <a:spAutoFit/>
          </a:bodyPr>
          <a:lstStyle/>
          <a:p>
            <a:pPr>
              <a:spcAft>
                <a:spcPts val="400"/>
              </a:spcAft>
              <a:defRPr sz="1100" b="1">
                <a:solidFill>
                  <a:srgbClr val="00D4FF"/>
                </a:solidFill>
              </a:defRPr>
            </a:pPr>
            <a:r>
              <a:t>AUTOMATION &amp; ENGINEERING  |  TECHNICAL FAQ | Q&amp;A SEGMENT</a:t>
            </a:r>
          </a:p>
          <a:p>
            <a:pPr>
              <a:defRPr sz="2500" b="1">
                <a:solidFill>
                  <a:srgbClr val="FFFFFF"/>
                </a:solidFill>
              </a:defRPr>
            </a:pPr>
            <a:r>
              <a:t>Automation Engineer Technical Battlecard &amp; FAQ</a:t>
            </a:r>
          </a:p>
        </p:txBody>
      </p:sp>
      <p:sp>
        <p:nvSpPr>
          <p:cNvPr id="5" name="Rounded Rectangle 4"/>
          <p:cNvSpPr/>
          <p:nvPr/>
        </p:nvSpPr>
        <p:spPr>
          <a:xfrm>
            <a:off x="731520" y="1554480"/>
            <a:ext cx="6583680" cy="4389120"/>
          </a:xfrm>
          <a:prstGeom prst="roundRect">
            <a:avLst/>
          </a:prstGeom>
          <a:solidFill>
            <a:srgbClr val="12182E"/>
          </a:solidFill>
          <a:ln>
            <a:solidFill>
              <a:srgbClr val="00D4FF"/>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F5C842"/>
                </a:solidFill>
              </a:defRPr>
            </a:pPr>
            <a:r>
              <a:t>VERBATIM PRESENTATION SPEECH SCRIPT (WHAT TO SAY)</a:t>
            </a:r>
          </a:p>
          <a:p>
            <a:pPr>
              <a:spcAft>
                <a:spcPts val="1000"/>
              </a:spcAft>
              <a:defRPr sz="1300">
                <a:solidFill>
                  <a:srgbClr val="FFFFFF"/>
                </a:solidFill>
              </a:defRPr>
            </a:pPr>
            <a:r>
              <a:t>Question: 'Will this increase scan cycle time on our PLC/DCS controllers?' Rebuttal: No. All AI inference and physics calculation happens on the edge PC runtime. We communicate with the PLC purely through standard asynchronous register polling, consuming less than 1% PLC CPU.</a:t>
            </a:r>
          </a:p>
          <a:p>
            <a:pPr>
              <a:spcAft>
                <a:spcPts val="1000"/>
              </a:spcAft>
              <a:defRPr sz="1300">
                <a:solidFill>
                  <a:srgbClr val="FFFFFF"/>
                </a:solidFill>
              </a:defRPr>
            </a:pPr>
            <a:r>
              <a:t>Question: 'Can it connect to our historical database (OSIsoft PI / Wonderware / IP.21)?' Rebuttal: Yes. Terra Edge includes native connectors for PI Web API, OPC HDA, TimescaleDB, and standard SQL historians.</a:t>
            </a:r>
          </a:p>
          <a:p>
            <a:pPr>
              <a:spcAft>
                <a:spcPts val="1000"/>
              </a:spcAft>
              <a:defRPr sz="1300">
                <a:solidFill>
                  <a:srgbClr val="FFFFFF"/>
                </a:solidFill>
              </a:defRPr>
            </a:pPr>
            <a:r>
              <a:t>Question: 'What happens if the edge PC crashes or loses power?' Rebuttal: The DCS watchdog immediately detects loss of heartbeat and maintains the last known safe manual setpoint with zero bump.</a:t>
            </a:r>
          </a:p>
        </p:txBody>
      </p:sp>
      <p:sp>
        <p:nvSpPr>
          <p:cNvPr id="6" name="Rounded Rectangle 5"/>
          <p:cNvSpPr/>
          <p:nvPr/>
        </p:nvSpPr>
        <p:spPr>
          <a:xfrm>
            <a:off x="7589520" y="1554480"/>
            <a:ext cx="3840480" cy="4389120"/>
          </a:xfrm>
          <a:prstGeom prst="roundRect">
            <a:avLst/>
          </a:prstGeom>
          <a:solidFill>
            <a:srgbClr val="18203C"/>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00D4FF"/>
                </a:solidFill>
              </a:defRPr>
            </a:pPr>
            <a:r>
              <a:t>SPEAKER CUES &amp; VALUE DRIVERS</a:t>
            </a:r>
          </a:p>
          <a:p>
            <a:pPr>
              <a:spcAft>
                <a:spcPts val="800"/>
              </a:spcAft>
              <a:defRPr sz="1250">
                <a:solidFill>
                  <a:srgbClr val="C8D8F0"/>
                </a:solidFill>
              </a:defRPr>
            </a:pPr>
            <a:r>
              <a:t>- PLC CPU Impact: Under 1% overhead via standard asynchronous polling</a:t>
            </a:r>
          </a:p>
          <a:p>
            <a:pPr>
              <a:spcAft>
                <a:spcPts val="800"/>
              </a:spcAft>
              <a:defRPr sz="1250">
                <a:solidFill>
                  <a:srgbClr val="C8D8F0"/>
                </a:solidFill>
              </a:defRPr>
            </a:pPr>
            <a:r>
              <a:t>- Historian Compatibility: Native OSIsoft PI, Aveva Wonderware, Aspentech IP.21</a:t>
            </a:r>
          </a:p>
          <a:p>
            <a:pPr>
              <a:spcAft>
                <a:spcPts val="800"/>
              </a:spcAft>
              <a:defRPr sz="1250">
                <a:solidFill>
                  <a:srgbClr val="C8D8F0"/>
                </a:solidFill>
              </a:defRPr>
            </a:pPr>
            <a:r>
              <a:t>- Power/Hardware Loss: Instantaneous fail-safe watchdog transfer with zero bump</a:t>
            </a:r>
          </a:p>
          <a:p>
            <a:pPr>
              <a:spcBef>
                <a:spcPts val="800"/>
              </a:spcBef>
              <a:defRPr sz="1100" b="1">
                <a:solidFill>
                  <a:srgbClr val="F5C842"/>
                </a:solidFill>
              </a:defRPr>
            </a:pPr>
            <a:r>
              <a:t>PRESENTER TIP: Answer technical questions with exact protocol names and scan-time numbers.</a:t>
            </a:r>
          </a:p>
        </p:txBody>
      </p:sp>
      <p:sp>
        <p:nvSpPr>
          <p:cNvPr id="7" name="TextBox 6"/>
          <p:cNvSpPr txBox="1"/>
          <p:nvPr/>
        </p:nvSpPr>
        <p:spPr>
          <a:xfrm>
            <a:off x="731520" y="6309360"/>
            <a:ext cx="10698480" cy="320040"/>
          </a:xfrm>
          <a:prstGeom prst="rect">
            <a:avLst/>
          </a:prstGeom>
          <a:noFill/>
        </p:spPr>
        <p:txBody>
          <a:bodyPr wrap="none">
            <a:spAutoFit/>
          </a:bodyPr>
          <a:lstStyle/>
          <a:p>
            <a:pPr>
              <a:defRPr sz="950">
                <a:solidFill>
                  <a:srgbClr val="94A3B8"/>
                </a:solidFill>
              </a:defRPr>
            </a:pPr>
            <a:r>
              <a:t>TERRESTRIAL PLATFORM  |  AUTOMATION &amp; ENGINEERING TECHNICAL SPEECH GUIDE  |  CONFIDENTIAL - FOR AUTHORISED PRESENTERS &amp; SYSTEM INTEGRATORS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